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73"/>
  </p:notesMasterIdLst>
  <p:sldIdLst>
    <p:sldId id="256" r:id="rId2"/>
    <p:sldId id="404" r:id="rId3"/>
    <p:sldId id="405" r:id="rId4"/>
    <p:sldId id="406" r:id="rId5"/>
    <p:sldId id="407" r:id="rId6"/>
    <p:sldId id="409" r:id="rId7"/>
    <p:sldId id="410" r:id="rId8"/>
    <p:sldId id="411" r:id="rId9"/>
    <p:sldId id="412" r:id="rId10"/>
    <p:sldId id="413" r:id="rId11"/>
    <p:sldId id="414" r:id="rId12"/>
    <p:sldId id="415" r:id="rId13"/>
    <p:sldId id="416" r:id="rId14"/>
    <p:sldId id="417" r:id="rId15"/>
    <p:sldId id="418" r:id="rId16"/>
    <p:sldId id="419" r:id="rId17"/>
    <p:sldId id="420" r:id="rId18"/>
    <p:sldId id="422" r:id="rId19"/>
    <p:sldId id="424" r:id="rId20"/>
    <p:sldId id="425" r:id="rId21"/>
    <p:sldId id="426" r:id="rId22"/>
    <p:sldId id="427" r:id="rId23"/>
    <p:sldId id="428" r:id="rId24"/>
    <p:sldId id="429" r:id="rId25"/>
    <p:sldId id="431" r:id="rId26"/>
    <p:sldId id="432" r:id="rId27"/>
    <p:sldId id="433" r:id="rId28"/>
    <p:sldId id="434" r:id="rId29"/>
    <p:sldId id="436" r:id="rId30"/>
    <p:sldId id="441" r:id="rId31"/>
    <p:sldId id="440" r:id="rId32"/>
    <p:sldId id="438" r:id="rId33"/>
    <p:sldId id="439" r:id="rId34"/>
    <p:sldId id="437" r:id="rId35"/>
    <p:sldId id="442" r:id="rId36"/>
    <p:sldId id="443" r:id="rId37"/>
    <p:sldId id="444" r:id="rId38"/>
    <p:sldId id="445" r:id="rId39"/>
    <p:sldId id="446" r:id="rId40"/>
    <p:sldId id="448" r:id="rId41"/>
    <p:sldId id="449" r:id="rId42"/>
    <p:sldId id="450" r:id="rId43"/>
    <p:sldId id="451" r:id="rId44"/>
    <p:sldId id="452" r:id="rId45"/>
    <p:sldId id="453" r:id="rId46"/>
    <p:sldId id="454" r:id="rId47"/>
    <p:sldId id="455" r:id="rId48"/>
    <p:sldId id="456" r:id="rId49"/>
    <p:sldId id="457" r:id="rId50"/>
    <p:sldId id="458" r:id="rId51"/>
    <p:sldId id="459" r:id="rId52"/>
    <p:sldId id="460" r:id="rId53"/>
    <p:sldId id="461" r:id="rId54"/>
    <p:sldId id="462" r:id="rId55"/>
    <p:sldId id="463" r:id="rId56"/>
    <p:sldId id="464" r:id="rId57"/>
    <p:sldId id="465" r:id="rId58"/>
    <p:sldId id="466" r:id="rId59"/>
    <p:sldId id="467" r:id="rId60"/>
    <p:sldId id="471" r:id="rId61"/>
    <p:sldId id="472" r:id="rId62"/>
    <p:sldId id="468" r:id="rId63"/>
    <p:sldId id="469" r:id="rId64"/>
    <p:sldId id="470" r:id="rId65"/>
    <p:sldId id="473" r:id="rId66"/>
    <p:sldId id="474" r:id="rId67"/>
    <p:sldId id="475" r:id="rId68"/>
    <p:sldId id="476" r:id="rId69"/>
    <p:sldId id="477" r:id="rId70"/>
    <p:sldId id="478" r:id="rId71"/>
    <p:sldId id="479" r:id="rId7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65" autoAdjust="0"/>
    <p:restoredTop sz="94660"/>
  </p:normalViewPr>
  <p:slideViewPr>
    <p:cSldViewPr snapToGrid="0">
      <p:cViewPr varScale="1">
        <p:scale>
          <a:sx n="111" d="100"/>
          <a:sy n="111" d="100"/>
        </p:scale>
        <p:origin x="162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0T06:34:00.101"/>
    </inkml:context>
    <inkml:brush xml:id="br0">
      <inkml:brushProperty name="width" value="0.05" units="cm"/>
      <inkml:brushProperty name="height" value="0.05" units="cm"/>
      <inkml:brushProperty name="color" value="#E71224"/>
    </inkml:brush>
  </inkml:definitions>
  <inkml:trace contextRef="#ctx0" brushRef="#br0">0 1 3570,'0'0'192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0T06:34:54.226"/>
    </inkml:context>
    <inkml:brush xml:id="br0">
      <inkml:brushProperty name="width" value="0.05" units="cm"/>
      <inkml:brushProperty name="height" value="0.05" units="cm"/>
      <inkml:brushProperty name="color" value="#E71224"/>
    </inkml:brush>
  </inkml:definitions>
  <inkml:trace contextRef="#ctx0" brushRef="#br0">25 1 4914,'0'0'1857,"-25"0"-1905,56 0-2913,-19 0 512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4AAC6D-2322-45B9-8ECA-34DF280B0776}" type="datetimeFigureOut">
              <a:rPr lang="en-US" smtClean="0"/>
              <a:t>8/20/2023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800421-D3CF-4966-BB36-F8A585C6E943}" type="slidenum">
              <a:rPr lang="en-US" smtClean="0"/>
              <a:t>‹N›</a:t>
            </a:fld>
            <a:endParaRPr lang="en-US"/>
          </a:p>
        </p:txBody>
      </p:sp>
    </p:spTree>
    <p:extLst>
      <p:ext uri="{BB962C8B-B14F-4D97-AF65-F5344CB8AC3E}">
        <p14:creationId xmlns:p14="http://schemas.microsoft.com/office/powerpoint/2010/main" val="18891806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titol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02CE2E-481C-4C92-98A2-FDEA6D2AEBF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989"/>
          <a:stretch/>
        </p:blipFill>
        <p:spPr>
          <a:xfrm>
            <a:off x="0" y="-5580"/>
            <a:ext cx="9152709" cy="5864372"/>
          </a:xfrm>
          <a:prstGeom prst="rect">
            <a:avLst/>
          </a:prstGeom>
        </p:spPr>
      </p:pic>
      <p:sp>
        <p:nvSpPr>
          <p:cNvPr id="2" name="Title 1"/>
          <p:cNvSpPr>
            <a:spLocks noGrp="1"/>
          </p:cNvSpPr>
          <p:nvPr>
            <p:ph type="ctrTitle"/>
          </p:nvPr>
        </p:nvSpPr>
        <p:spPr>
          <a:xfrm>
            <a:off x="685800" y="555549"/>
            <a:ext cx="7772400" cy="2387600"/>
          </a:xfrm>
          <a:prstGeom prst="rect">
            <a:avLst/>
          </a:prstGeom>
        </p:spPr>
        <p:txBody>
          <a:bodyPr anchor="ctr"/>
          <a:lstStyle>
            <a:lvl1pPr algn="ctr">
              <a:defRPr lang="en-US" sz="5000" kern="1200" dirty="0" smtClean="0">
                <a:solidFill>
                  <a:schemeClr val="bg1"/>
                </a:solidFill>
                <a:latin typeface="+mj-lt"/>
                <a:ea typeface="+mj-ea"/>
                <a:cs typeface="+mj-cs"/>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43000" y="3035224"/>
            <a:ext cx="6858000" cy="1655762"/>
          </a:xfrm>
          <a:prstGeom prst="rect">
            <a:avLst/>
          </a:prstGeom>
        </p:spPr>
        <p:txBody>
          <a:bodyPr>
            <a:noAutofit/>
          </a:bodyPr>
          <a:lstStyle>
            <a:lvl1pPr marL="0" indent="0" algn="ctr">
              <a:buNone/>
              <a:defRPr lang="en-US" sz="2500" kern="1200" dirty="0" smtClean="0">
                <a:solidFill>
                  <a:schemeClr val="bg1"/>
                </a:solidFill>
                <a:latin typeface="+mj-lt"/>
                <a:ea typeface="+mj-ea"/>
                <a:cs typeface="+mj-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pic>
        <p:nvPicPr>
          <p:cNvPr id="8" name="Picture 7">
            <a:extLst>
              <a:ext uri="{FF2B5EF4-FFF2-40B4-BE49-F238E27FC236}">
                <a16:creationId xmlns:a16="http://schemas.microsoft.com/office/drawing/2014/main" id="{A54D245B-FAFE-4450-A167-70635AA4230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77150" y="4945512"/>
            <a:ext cx="2447108" cy="1097702"/>
          </a:xfrm>
          <a:prstGeom prst="rect">
            <a:avLst/>
          </a:prstGeom>
        </p:spPr>
      </p:pic>
      <p:pic>
        <p:nvPicPr>
          <p:cNvPr id="9" name="Picture 8">
            <a:extLst>
              <a:ext uri="{FF2B5EF4-FFF2-40B4-BE49-F238E27FC236}">
                <a16:creationId xmlns:a16="http://schemas.microsoft.com/office/drawing/2014/main" id="{476EF3E2-FB74-42C8-B40F-F1CEAE1E03E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577149" y="6227635"/>
            <a:ext cx="2447109" cy="427650"/>
          </a:xfrm>
          <a:prstGeom prst="rect">
            <a:avLst/>
          </a:prstGeom>
        </p:spPr>
      </p:pic>
      <p:sp>
        <p:nvSpPr>
          <p:cNvPr id="16" name="Text Placeholder 15">
            <a:extLst>
              <a:ext uri="{FF2B5EF4-FFF2-40B4-BE49-F238E27FC236}">
                <a16:creationId xmlns:a16="http://schemas.microsoft.com/office/drawing/2014/main" id="{6A78AE2C-E4C3-4CD5-9843-90D9DF925D83}"/>
              </a:ext>
            </a:extLst>
          </p:cNvPr>
          <p:cNvSpPr>
            <a:spLocks noGrp="1"/>
          </p:cNvSpPr>
          <p:nvPr>
            <p:ph type="body" sz="quarter" idx="11" hasCustomPrompt="1"/>
          </p:nvPr>
        </p:nvSpPr>
        <p:spPr>
          <a:xfrm>
            <a:off x="216131" y="4228360"/>
            <a:ext cx="2539736" cy="319691"/>
          </a:xfrm>
          <a:prstGeom prst="rect">
            <a:avLst/>
          </a:prstGeom>
        </p:spPr>
        <p:txBody>
          <a:bodyPr/>
          <a:lstStyle>
            <a:lvl1pPr marL="0" indent="0">
              <a:buNone/>
              <a:defRPr sz="2000">
                <a:solidFill>
                  <a:schemeClr val="bg1"/>
                </a:solidFill>
              </a:defRPr>
            </a:lvl1pPr>
            <a:lvl2pPr>
              <a:defRPr sz="2400"/>
            </a:lvl2pPr>
            <a:lvl3pPr>
              <a:defRPr sz="2400"/>
            </a:lvl3pPr>
            <a:lvl4pPr>
              <a:defRPr sz="2400"/>
            </a:lvl4pPr>
            <a:lvl5pPr>
              <a:defRPr sz="2400"/>
            </a:lvl5pPr>
          </a:lstStyle>
          <a:p>
            <a:pPr lvl="0"/>
            <a:r>
              <a:rPr lang="it-IT" dirty="0"/>
              <a:t>Name</a:t>
            </a:r>
          </a:p>
        </p:txBody>
      </p:sp>
      <p:sp>
        <p:nvSpPr>
          <p:cNvPr id="17" name="Text Placeholder 15">
            <a:extLst>
              <a:ext uri="{FF2B5EF4-FFF2-40B4-BE49-F238E27FC236}">
                <a16:creationId xmlns:a16="http://schemas.microsoft.com/office/drawing/2014/main" id="{17CEE078-C776-4F04-9FF3-CE8BEBDA2F2F}"/>
              </a:ext>
            </a:extLst>
          </p:cNvPr>
          <p:cNvSpPr>
            <a:spLocks noGrp="1"/>
          </p:cNvSpPr>
          <p:nvPr>
            <p:ph type="body" sz="quarter" idx="12" hasCustomPrompt="1"/>
          </p:nvPr>
        </p:nvSpPr>
        <p:spPr>
          <a:xfrm>
            <a:off x="216130" y="4522413"/>
            <a:ext cx="2539735" cy="245066"/>
          </a:xfrm>
          <a:prstGeom prst="rect">
            <a:avLst/>
          </a:prstGeom>
        </p:spPr>
        <p:txBody>
          <a:bodyPr/>
          <a:lstStyle>
            <a:lvl1pPr marL="0" indent="0">
              <a:buNone/>
              <a:defRPr sz="1000">
                <a:solidFill>
                  <a:schemeClr val="bg1"/>
                </a:solidFill>
              </a:defRPr>
            </a:lvl1pPr>
            <a:lvl2pPr>
              <a:defRPr sz="2400"/>
            </a:lvl2pPr>
            <a:lvl3pPr>
              <a:defRPr sz="2400"/>
            </a:lvl3pPr>
            <a:lvl4pPr>
              <a:defRPr sz="2400"/>
            </a:lvl4pPr>
            <a:lvl5pPr>
              <a:defRPr sz="2400"/>
            </a:lvl5pPr>
          </a:lstStyle>
          <a:p>
            <a:pPr lvl="0"/>
            <a:r>
              <a:rPr lang="it-IT" dirty="0"/>
              <a:t>Student ID</a:t>
            </a:r>
          </a:p>
        </p:txBody>
      </p:sp>
      <p:sp>
        <p:nvSpPr>
          <p:cNvPr id="18" name="Text Placeholder 15">
            <a:extLst>
              <a:ext uri="{FF2B5EF4-FFF2-40B4-BE49-F238E27FC236}">
                <a16:creationId xmlns:a16="http://schemas.microsoft.com/office/drawing/2014/main" id="{2AF91FA6-C6FC-4853-82A4-A55A0375D485}"/>
              </a:ext>
            </a:extLst>
          </p:cNvPr>
          <p:cNvSpPr>
            <a:spLocks noGrp="1"/>
          </p:cNvSpPr>
          <p:nvPr>
            <p:ph type="body" sz="quarter" idx="13" hasCustomPrompt="1"/>
          </p:nvPr>
        </p:nvSpPr>
        <p:spPr>
          <a:xfrm>
            <a:off x="216131" y="4819673"/>
            <a:ext cx="2539734" cy="245066"/>
          </a:xfrm>
          <a:prstGeom prst="rect">
            <a:avLst/>
          </a:prstGeom>
        </p:spPr>
        <p:txBody>
          <a:bodyPr/>
          <a:lstStyle>
            <a:lvl1pPr marL="0" indent="0">
              <a:buNone/>
              <a:defRPr sz="1000">
                <a:solidFill>
                  <a:schemeClr val="bg1"/>
                </a:solidFill>
              </a:defRPr>
            </a:lvl1pPr>
            <a:lvl2pPr>
              <a:defRPr sz="2400"/>
            </a:lvl2pPr>
            <a:lvl3pPr>
              <a:defRPr sz="2400"/>
            </a:lvl3pPr>
            <a:lvl4pPr>
              <a:defRPr sz="2400"/>
            </a:lvl4pPr>
            <a:lvl5pPr>
              <a:defRPr sz="2400"/>
            </a:lvl5pPr>
          </a:lstStyle>
          <a:p>
            <a:pPr lvl="0"/>
            <a:r>
              <a:rPr lang="it-IT" dirty="0"/>
              <a:t>Date</a:t>
            </a:r>
          </a:p>
        </p:txBody>
      </p:sp>
      <p:sp>
        <p:nvSpPr>
          <p:cNvPr id="19" name="Text Placeholder 15">
            <a:extLst>
              <a:ext uri="{FF2B5EF4-FFF2-40B4-BE49-F238E27FC236}">
                <a16:creationId xmlns:a16="http://schemas.microsoft.com/office/drawing/2014/main" id="{ED229C6B-3ABB-4BAF-9D22-7073AEA42FF2}"/>
              </a:ext>
            </a:extLst>
          </p:cNvPr>
          <p:cNvSpPr>
            <a:spLocks noGrp="1"/>
          </p:cNvSpPr>
          <p:nvPr>
            <p:ph type="body" sz="quarter" idx="14" hasCustomPrompt="1"/>
          </p:nvPr>
        </p:nvSpPr>
        <p:spPr>
          <a:xfrm>
            <a:off x="216131" y="6270293"/>
            <a:ext cx="2373284" cy="319691"/>
          </a:xfrm>
          <a:prstGeom prst="rect">
            <a:avLst/>
          </a:prstGeom>
        </p:spPr>
        <p:txBody>
          <a:bodyPr/>
          <a:lstStyle>
            <a:lvl1pPr marL="0" indent="0">
              <a:buNone/>
              <a:defRPr sz="2000">
                <a:solidFill>
                  <a:schemeClr val="tx1"/>
                </a:solidFill>
              </a:defRPr>
            </a:lvl1pPr>
            <a:lvl2pPr>
              <a:defRPr sz="2400"/>
            </a:lvl2pPr>
            <a:lvl3pPr>
              <a:defRPr sz="2400"/>
            </a:lvl3pPr>
            <a:lvl4pPr>
              <a:defRPr sz="2400"/>
            </a:lvl4pPr>
            <a:lvl5pPr>
              <a:defRPr sz="2400"/>
            </a:lvl5pPr>
          </a:lstStyle>
          <a:p>
            <a:pPr lvl="0"/>
            <a:r>
              <a:rPr lang="it-IT" dirty="0"/>
              <a:t>Course name</a:t>
            </a:r>
          </a:p>
        </p:txBody>
      </p:sp>
      <p:sp>
        <p:nvSpPr>
          <p:cNvPr id="20" name="Text Placeholder 15">
            <a:extLst>
              <a:ext uri="{FF2B5EF4-FFF2-40B4-BE49-F238E27FC236}">
                <a16:creationId xmlns:a16="http://schemas.microsoft.com/office/drawing/2014/main" id="{28EFF937-E79E-4A79-9ADE-9B7DCFAE4BD2}"/>
              </a:ext>
            </a:extLst>
          </p:cNvPr>
          <p:cNvSpPr>
            <a:spLocks noGrp="1"/>
          </p:cNvSpPr>
          <p:nvPr>
            <p:ph type="body" sz="quarter" idx="15" hasCustomPrompt="1"/>
          </p:nvPr>
        </p:nvSpPr>
        <p:spPr>
          <a:xfrm>
            <a:off x="2755867" y="6264475"/>
            <a:ext cx="3654829" cy="319691"/>
          </a:xfrm>
          <a:prstGeom prst="rect">
            <a:avLst/>
          </a:prstGeom>
        </p:spPr>
        <p:txBody>
          <a:bodyPr/>
          <a:lstStyle>
            <a:lvl1pPr marL="0" indent="0" algn="ctr">
              <a:buNone/>
              <a:defRPr sz="2000">
                <a:solidFill>
                  <a:schemeClr val="tx1"/>
                </a:solidFill>
              </a:defRPr>
            </a:lvl1pPr>
            <a:lvl2pPr>
              <a:defRPr sz="2400"/>
            </a:lvl2pPr>
            <a:lvl3pPr>
              <a:defRPr sz="2400"/>
            </a:lvl3pPr>
            <a:lvl4pPr>
              <a:defRPr sz="2400"/>
            </a:lvl4pPr>
            <a:lvl5pPr>
              <a:defRPr sz="2400"/>
            </a:lvl5pPr>
          </a:lstStyle>
          <a:p>
            <a:pPr lvl="0"/>
            <a:r>
              <a:rPr lang="it-IT" dirty="0"/>
              <a:t>Academic year</a:t>
            </a:r>
          </a:p>
        </p:txBody>
      </p:sp>
    </p:spTree>
    <p:extLst>
      <p:ext uri="{BB962C8B-B14F-4D97-AF65-F5344CB8AC3E}">
        <p14:creationId xmlns:p14="http://schemas.microsoft.com/office/powerpoint/2010/main" val="3269969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pic>
        <p:nvPicPr>
          <p:cNvPr id="23" name="Content Placeholder 8">
            <a:extLst>
              <a:ext uri="{FF2B5EF4-FFF2-40B4-BE49-F238E27FC236}">
                <a16:creationId xmlns:a16="http://schemas.microsoft.com/office/drawing/2014/main" id="{CAF9E419-8BC3-4AB2-8C57-2935578409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77" y="6229350"/>
            <a:ext cx="9149377" cy="628650"/>
          </a:xfrm>
          <a:prstGeom prst="rect">
            <a:avLst/>
          </a:prstGeom>
        </p:spPr>
      </p:pic>
      <p:pic>
        <p:nvPicPr>
          <p:cNvPr id="24" name="Picture 23">
            <a:extLst>
              <a:ext uri="{FF2B5EF4-FFF2-40B4-BE49-F238E27FC236}">
                <a16:creationId xmlns:a16="http://schemas.microsoft.com/office/drawing/2014/main" id="{7A6330B1-2BE0-44BF-8E87-5A0AC2BA98E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2399" y="6139544"/>
            <a:ext cx="878099" cy="551446"/>
          </a:xfrm>
          <a:prstGeom prst="rect">
            <a:avLst/>
          </a:prstGeom>
        </p:spPr>
      </p:pic>
      <p:sp>
        <p:nvSpPr>
          <p:cNvPr id="25" name="Rectangle 24">
            <a:extLst>
              <a:ext uri="{FF2B5EF4-FFF2-40B4-BE49-F238E27FC236}">
                <a16:creationId xmlns:a16="http://schemas.microsoft.com/office/drawing/2014/main" id="{17BCA463-7A34-41E0-BCB2-06FC8C6B2053}"/>
              </a:ext>
            </a:extLst>
          </p:cNvPr>
          <p:cNvSpPr/>
          <p:nvPr userDrawn="1"/>
        </p:nvSpPr>
        <p:spPr>
          <a:xfrm>
            <a:off x="-5378" y="-4761"/>
            <a:ext cx="9149377" cy="1119186"/>
          </a:xfrm>
          <a:prstGeom prst="rect">
            <a:avLst/>
          </a:prstGeom>
          <a:solidFill>
            <a:srgbClr val="9B00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Placeholder 1">
            <a:extLst>
              <a:ext uri="{FF2B5EF4-FFF2-40B4-BE49-F238E27FC236}">
                <a16:creationId xmlns:a16="http://schemas.microsoft.com/office/drawing/2014/main" id="{1F97D2B9-C8EE-4684-B6EA-86BCB9158A65}"/>
              </a:ext>
            </a:extLst>
          </p:cNvPr>
          <p:cNvSpPr>
            <a:spLocks noGrp="1"/>
          </p:cNvSpPr>
          <p:nvPr>
            <p:ph type="title"/>
          </p:nvPr>
        </p:nvSpPr>
        <p:spPr>
          <a:xfrm>
            <a:off x="0" y="0"/>
            <a:ext cx="7061507" cy="1114425"/>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27" name="Text Placeholder 2">
            <a:extLst>
              <a:ext uri="{FF2B5EF4-FFF2-40B4-BE49-F238E27FC236}">
                <a16:creationId xmlns:a16="http://schemas.microsoft.com/office/drawing/2014/main" id="{87904EB1-4FFD-4786-B5C1-A465B8C598F2}"/>
              </a:ext>
            </a:extLst>
          </p:cNvPr>
          <p:cNvSpPr>
            <a:spLocks noGrp="1"/>
          </p:cNvSpPr>
          <p:nvPr>
            <p:ph idx="1"/>
          </p:nvPr>
        </p:nvSpPr>
        <p:spPr>
          <a:xfrm>
            <a:off x="625960" y="1406413"/>
            <a:ext cx="78867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28" name="Footer Placeholder 4">
            <a:extLst>
              <a:ext uri="{FF2B5EF4-FFF2-40B4-BE49-F238E27FC236}">
                <a16:creationId xmlns:a16="http://schemas.microsoft.com/office/drawing/2014/main" id="{1A5360D3-4C2C-493B-AE0F-63C221A8B795}"/>
              </a:ext>
            </a:extLst>
          </p:cNvPr>
          <p:cNvSpPr>
            <a:spLocks noGrp="1"/>
          </p:cNvSpPr>
          <p:nvPr>
            <p:ph type="ftr" sz="quarter" idx="3"/>
          </p:nvPr>
        </p:nvSpPr>
        <p:spPr>
          <a:xfrm>
            <a:off x="1088687" y="6139544"/>
            <a:ext cx="297623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29" name="Slide Number Placeholder 5">
            <a:extLst>
              <a:ext uri="{FF2B5EF4-FFF2-40B4-BE49-F238E27FC236}">
                <a16:creationId xmlns:a16="http://schemas.microsoft.com/office/drawing/2014/main" id="{238B0E69-89DD-4425-A283-E3CF2A829CAA}"/>
              </a:ext>
            </a:extLst>
          </p:cNvPr>
          <p:cNvSpPr>
            <a:spLocks noGrp="1"/>
          </p:cNvSpPr>
          <p:nvPr>
            <p:ph type="sldNum" sz="quarter" idx="4"/>
          </p:nvPr>
        </p:nvSpPr>
        <p:spPr>
          <a:xfrm>
            <a:off x="6927026" y="6365195"/>
            <a:ext cx="2057400" cy="365125"/>
          </a:xfrm>
          <a:prstGeom prst="rect">
            <a:avLst/>
          </a:prstGeom>
        </p:spPr>
        <p:txBody>
          <a:bodyPr vert="horz" lIns="91440" tIns="45720" rIns="91440" bIns="45720" rtlCol="0" anchor="ctr"/>
          <a:lstStyle>
            <a:lvl1pPr algn="r">
              <a:defRPr sz="1800">
                <a:solidFill>
                  <a:schemeClr val="bg1"/>
                </a:solidFill>
              </a:defRPr>
            </a:lvl1pPr>
          </a:lstStyle>
          <a:p>
            <a:fld id="{4D021CEB-2F22-4EA1-9BAF-E3833982B82A}" type="slidenum">
              <a:rPr lang="en-US" smtClean="0"/>
              <a:pPr/>
              <a:t>‹N›</a:t>
            </a:fld>
            <a:r>
              <a:rPr lang="en-US" dirty="0"/>
              <a:t> of XX</a:t>
            </a:r>
          </a:p>
        </p:txBody>
      </p:sp>
      <p:pic>
        <p:nvPicPr>
          <p:cNvPr id="30" name="Picture 29">
            <a:extLst>
              <a:ext uri="{FF2B5EF4-FFF2-40B4-BE49-F238E27FC236}">
                <a16:creationId xmlns:a16="http://schemas.microsoft.com/office/drawing/2014/main" id="{1D49C565-F1D2-4FD2-A1DB-DB276E30FD0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143750" y="127680"/>
            <a:ext cx="1918006" cy="857622"/>
          </a:xfrm>
          <a:prstGeom prst="rect">
            <a:avLst/>
          </a:prstGeom>
        </p:spPr>
      </p:pic>
    </p:spTree>
    <p:extLst>
      <p:ext uri="{BB962C8B-B14F-4D97-AF65-F5344CB8AC3E}">
        <p14:creationId xmlns:p14="http://schemas.microsoft.com/office/powerpoint/2010/main" val="54683052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6035501"/>
      </p:ext>
    </p:extLst>
  </p:cSld>
  <p:clrMap bg1="lt1" tx1="dk1" bg2="lt2" tx2="dk2" accent1="accent1" accent2="accent2" accent3="accent3" accent4="accent4" accent5="accent5" accent6="accent6" hlink="hlink" folHlink="folHlink"/>
  <p:sldLayoutIdLst>
    <p:sldLayoutId id="2147483661" r:id="rId1"/>
    <p:sldLayoutId id="2147483662" r:id="rId2"/>
  </p:sldLayoutIdLst>
  <p:hf hdr="0" ftr="0" dt="0"/>
  <p:txStyles>
    <p:titleStyle>
      <a:lvl1pPr algn="l" defTabSz="914400" rtl="0" eaLnBrk="1" latinLnBrk="0" hangingPunct="1">
        <a:lnSpc>
          <a:spcPct val="90000"/>
        </a:lnSpc>
        <a:spcBef>
          <a:spcPct val="0"/>
        </a:spcBef>
        <a:buNone/>
        <a:defRPr lang="en-US" sz="4400" kern="1200" smtClean="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47.png"/><Relationship Id="rId4" Type="http://schemas.openxmlformats.org/officeDocument/2006/relationships/customXml" Target="../ink/ink1.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36444-CA66-499B-9CB4-B6617657CD9C}"/>
              </a:ext>
            </a:extLst>
          </p:cNvPr>
          <p:cNvSpPr>
            <a:spLocks noGrp="1"/>
          </p:cNvSpPr>
          <p:nvPr>
            <p:ph type="ctrTitle"/>
          </p:nvPr>
        </p:nvSpPr>
        <p:spPr>
          <a:ln w="57150">
            <a:solidFill>
              <a:schemeClr val="bg1"/>
            </a:solidFill>
          </a:ln>
        </p:spPr>
        <p:txBody>
          <a:bodyPr/>
          <a:lstStyle/>
          <a:p>
            <a:r>
              <a:rPr lang="en-US" sz="3600" dirty="0"/>
              <a:t>Fisica</a:t>
            </a:r>
          </a:p>
        </p:txBody>
      </p:sp>
      <p:sp>
        <p:nvSpPr>
          <p:cNvPr id="3" name="Subtitle 2">
            <a:extLst>
              <a:ext uri="{FF2B5EF4-FFF2-40B4-BE49-F238E27FC236}">
                <a16:creationId xmlns:a16="http://schemas.microsoft.com/office/drawing/2014/main" id="{84CBC054-F036-45CE-85F6-40866B74FC88}"/>
              </a:ext>
            </a:extLst>
          </p:cNvPr>
          <p:cNvSpPr>
            <a:spLocks noGrp="1"/>
          </p:cNvSpPr>
          <p:nvPr>
            <p:ph type="subTitle" idx="1"/>
          </p:nvPr>
        </p:nvSpPr>
        <p:spPr>
          <a:xfrm>
            <a:off x="1143000" y="2115268"/>
            <a:ext cx="6858000" cy="681952"/>
          </a:xfrm>
        </p:spPr>
        <p:txBody>
          <a:bodyPr/>
          <a:lstStyle/>
          <a:p>
            <a:r>
              <a:rPr lang="en-US" sz="2400" dirty="0"/>
              <a:t>Energia, lavoro e dinamica</a:t>
            </a:r>
          </a:p>
          <a:p>
            <a:r>
              <a:rPr lang="en-US" sz="2400" dirty="0"/>
              <a:t>Equilibrio dei fluidi e termodinamica</a:t>
            </a:r>
          </a:p>
        </p:txBody>
      </p:sp>
      <p:sp>
        <p:nvSpPr>
          <p:cNvPr id="4" name="Text Placeholder 3">
            <a:extLst>
              <a:ext uri="{FF2B5EF4-FFF2-40B4-BE49-F238E27FC236}">
                <a16:creationId xmlns:a16="http://schemas.microsoft.com/office/drawing/2014/main" id="{06E7BA7A-785A-42E4-A1CB-C23C2FD410E1}"/>
              </a:ext>
            </a:extLst>
          </p:cNvPr>
          <p:cNvSpPr>
            <a:spLocks noGrp="1"/>
          </p:cNvSpPr>
          <p:nvPr>
            <p:ph type="body" sz="quarter" idx="11"/>
          </p:nvPr>
        </p:nvSpPr>
        <p:spPr/>
        <p:txBody>
          <a:bodyPr/>
          <a:lstStyle/>
          <a:p>
            <a:r>
              <a:rPr lang="en-US" dirty="0"/>
              <a:t>Gabriel Rovesti</a:t>
            </a:r>
          </a:p>
        </p:txBody>
      </p:sp>
      <p:sp>
        <p:nvSpPr>
          <p:cNvPr id="6" name="Text Placeholder 5">
            <a:extLst>
              <a:ext uri="{FF2B5EF4-FFF2-40B4-BE49-F238E27FC236}">
                <a16:creationId xmlns:a16="http://schemas.microsoft.com/office/drawing/2014/main" id="{8901527E-521A-4B05-8465-68D834D9728F}"/>
              </a:ext>
            </a:extLst>
          </p:cNvPr>
          <p:cNvSpPr>
            <a:spLocks noGrp="1"/>
          </p:cNvSpPr>
          <p:nvPr>
            <p:ph type="body" sz="quarter" idx="13"/>
          </p:nvPr>
        </p:nvSpPr>
        <p:spPr/>
        <p:txBody>
          <a:bodyPr/>
          <a:lstStyle/>
          <a:p>
            <a:r>
              <a:rPr lang="en-US" dirty="0"/>
              <a:t>23/08/2023</a:t>
            </a:r>
          </a:p>
        </p:txBody>
      </p:sp>
    </p:spTree>
    <p:extLst>
      <p:ext uri="{BB962C8B-B14F-4D97-AF65-F5344CB8AC3E}">
        <p14:creationId xmlns:p14="http://schemas.microsoft.com/office/powerpoint/2010/main" val="37995107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Esercizi energia (4) </a:t>
            </a:r>
          </a:p>
        </p:txBody>
      </p:sp>
      <p:pic>
        <p:nvPicPr>
          <p:cNvPr id="5" name="Immagine 4">
            <a:extLst>
              <a:ext uri="{FF2B5EF4-FFF2-40B4-BE49-F238E27FC236}">
                <a16:creationId xmlns:a16="http://schemas.microsoft.com/office/drawing/2014/main" id="{E2D0F717-0AAA-EE7E-E8F3-E3E0DC169E88}"/>
              </a:ext>
            </a:extLst>
          </p:cNvPr>
          <p:cNvPicPr>
            <a:picLocks noChangeAspect="1"/>
          </p:cNvPicPr>
          <p:nvPr/>
        </p:nvPicPr>
        <p:blipFill>
          <a:blip r:embed="rId2"/>
          <a:stretch>
            <a:fillRect/>
          </a:stretch>
        </p:blipFill>
        <p:spPr>
          <a:xfrm>
            <a:off x="1607563" y="1333318"/>
            <a:ext cx="5928874" cy="4191363"/>
          </a:xfrm>
          <a:prstGeom prst="rect">
            <a:avLst/>
          </a:prstGeom>
        </p:spPr>
      </p:pic>
    </p:spTree>
    <p:extLst>
      <p:ext uri="{BB962C8B-B14F-4D97-AF65-F5344CB8AC3E}">
        <p14:creationId xmlns:p14="http://schemas.microsoft.com/office/powerpoint/2010/main" val="1304585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Esercizi energia (4) </a:t>
            </a:r>
          </a:p>
        </p:txBody>
      </p:sp>
      <p:pic>
        <p:nvPicPr>
          <p:cNvPr id="4" name="Immagine 3">
            <a:extLst>
              <a:ext uri="{FF2B5EF4-FFF2-40B4-BE49-F238E27FC236}">
                <a16:creationId xmlns:a16="http://schemas.microsoft.com/office/drawing/2014/main" id="{BE8D0A10-B41E-B6B6-5DB6-7FAAD2145A4A}"/>
              </a:ext>
            </a:extLst>
          </p:cNvPr>
          <p:cNvPicPr>
            <a:picLocks noChangeAspect="1"/>
          </p:cNvPicPr>
          <p:nvPr/>
        </p:nvPicPr>
        <p:blipFill>
          <a:blip r:embed="rId2"/>
          <a:stretch>
            <a:fillRect/>
          </a:stretch>
        </p:blipFill>
        <p:spPr>
          <a:xfrm>
            <a:off x="645391" y="1782937"/>
            <a:ext cx="3505504" cy="3292125"/>
          </a:xfrm>
          <a:prstGeom prst="rect">
            <a:avLst/>
          </a:prstGeom>
        </p:spPr>
      </p:pic>
      <p:pic>
        <p:nvPicPr>
          <p:cNvPr id="7" name="Immagine 6">
            <a:extLst>
              <a:ext uri="{FF2B5EF4-FFF2-40B4-BE49-F238E27FC236}">
                <a16:creationId xmlns:a16="http://schemas.microsoft.com/office/drawing/2014/main" id="{660C12BA-92B0-970C-E47C-54F21E9E4CAC}"/>
              </a:ext>
            </a:extLst>
          </p:cNvPr>
          <p:cNvPicPr>
            <a:picLocks noChangeAspect="1"/>
          </p:cNvPicPr>
          <p:nvPr/>
        </p:nvPicPr>
        <p:blipFill>
          <a:blip r:embed="rId3"/>
          <a:stretch>
            <a:fillRect/>
          </a:stretch>
        </p:blipFill>
        <p:spPr>
          <a:xfrm>
            <a:off x="4993107" y="2057280"/>
            <a:ext cx="3490262" cy="2743438"/>
          </a:xfrm>
          <a:prstGeom prst="rect">
            <a:avLst/>
          </a:prstGeom>
        </p:spPr>
      </p:pic>
    </p:spTree>
    <p:extLst>
      <p:ext uri="{BB962C8B-B14F-4D97-AF65-F5344CB8AC3E}">
        <p14:creationId xmlns:p14="http://schemas.microsoft.com/office/powerpoint/2010/main" val="1171151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Esercizi lavoro (1) </a:t>
            </a:r>
          </a:p>
        </p:txBody>
      </p:sp>
      <p:pic>
        <p:nvPicPr>
          <p:cNvPr id="5" name="Immagine 4">
            <a:extLst>
              <a:ext uri="{FF2B5EF4-FFF2-40B4-BE49-F238E27FC236}">
                <a16:creationId xmlns:a16="http://schemas.microsoft.com/office/drawing/2014/main" id="{42C40FEC-C83B-18D8-E360-F74DA33BAAC2}"/>
              </a:ext>
            </a:extLst>
          </p:cNvPr>
          <p:cNvPicPr>
            <a:picLocks noChangeAspect="1"/>
          </p:cNvPicPr>
          <p:nvPr/>
        </p:nvPicPr>
        <p:blipFill>
          <a:blip r:embed="rId2"/>
          <a:stretch>
            <a:fillRect/>
          </a:stretch>
        </p:blipFill>
        <p:spPr>
          <a:xfrm>
            <a:off x="1870476" y="2053471"/>
            <a:ext cx="5403048" cy="2751058"/>
          </a:xfrm>
          <a:prstGeom prst="rect">
            <a:avLst/>
          </a:prstGeom>
        </p:spPr>
      </p:pic>
    </p:spTree>
    <p:extLst>
      <p:ext uri="{BB962C8B-B14F-4D97-AF65-F5344CB8AC3E}">
        <p14:creationId xmlns:p14="http://schemas.microsoft.com/office/powerpoint/2010/main" val="1062147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Esercizi lavoro (1) </a:t>
            </a:r>
          </a:p>
        </p:txBody>
      </p:sp>
      <p:pic>
        <p:nvPicPr>
          <p:cNvPr id="4" name="Immagine 3">
            <a:extLst>
              <a:ext uri="{FF2B5EF4-FFF2-40B4-BE49-F238E27FC236}">
                <a16:creationId xmlns:a16="http://schemas.microsoft.com/office/drawing/2014/main" id="{34A6F319-859A-DF20-2D90-DE1B02ECB131}"/>
              </a:ext>
            </a:extLst>
          </p:cNvPr>
          <p:cNvPicPr>
            <a:picLocks noChangeAspect="1"/>
          </p:cNvPicPr>
          <p:nvPr/>
        </p:nvPicPr>
        <p:blipFill>
          <a:blip r:embed="rId2"/>
          <a:stretch>
            <a:fillRect/>
          </a:stretch>
        </p:blipFill>
        <p:spPr>
          <a:xfrm>
            <a:off x="2819248" y="1641955"/>
            <a:ext cx="3505504" cy="3574090"/>
          </a:xfrm>
          <a:prstGeom prst="rect">
            <a:avLst/>
          </a:prstGeom>
        </p:spPr>
      </p:pic>
    </p:spTree>
    <p:extLst>
      <p:ext uri="{BB962C8B-B14F-4D97-AF65-F5344CB8AC3E}">
        <p14:creationId xmlns:p14="http://schemas.microsoft.com/office/powerpoint/2010/main" val="2508953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Esercizi lavoro (2) </a:t>
            </a:r>
          </a:p>
        </p:txBody>
      </p:sp>
      <p:pic>
        <p:nvPicPr>
          <p:cNvPr id="5" name="Immagine 4">
            <a:extLst>
              <a:ext uri="{FF2B5EF4-FFF2-40B4-BE49-F238E27FC236}">
                <a16:creationId xmlns:a16="http://schemas.microsoft.com/office/drawing/2014/main" id="{D3AB3994-51DA-A95B-2012-FBE1C387DA30}"/>
              </a:ext>
            </a:extLst>
          </p:cNvPr>
          <p:cNvPicPr>
            <a:picLocks noChangeAspect="1"/>
          </p:cNvPicPr>
          <p:nvPr/>
        </p:nvPicPr>
        <p:blipFill>
          <a:blip r:embed="rId2"/>
          <a:stretch>
            <a:fillRect/>
          </a:stretch>
        </p:blipFill>
        <p:spPr>
          <a:xfrm>
            <a:off x="1855234" y="2224935"/>
            <a:ext cx="5433531" cy="2408129"/>
          </a:xfrm>
          <a:prstGeom prst="rect">
            <a:avLst/>
          </a:prstGeom>
        </p:spPr>
      </p:pic>
    </p:spTree>
    <p:extLst>
      <p:ext uri="{BB962C8B-B14F-4D97-AF65-F5344CB8AC3E}">
        <p14:creationId xmlns:p14="http://schemas.microsoft.com/office/powerpoint/2010/main" val="3252455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Esercizi lavoro (2) </a:t>
            </a:r>
          </a:p>
        </p:txBody>
      </p:sp>
      <p:pic>
        <p:nvPicPr>
          <p:cNvPr id="4" name="Immagine 3">
            <a:extLst>
              <a:ext uri="{FF2B5EF4-FFF2-40B4-BE49-F238E27FC236}">
                <a16:creationId xmlns:a16="http://schemas.microsoft.com/office/drawing/2014/main" id="{9F621AC2-71C5-6ECB-E7C8-5FAA80C9FD44}"/>
              </a:ext>
            </a:extLst>
          </p:cNvPr>
          <p:cNvPicPr>
            <a:picLocks noChangeAspect="1"/>
          </p:cNvPicPr>
          <p:nvPr/>
        </p:nvPicPr>
        <p:blipFill>
          <a:blip r:embed="rId2"/>
          <a:stretch>
            <a:fillRect/>
          </a:stretch>
        </p:blipFill>
        <p:spPr>
          <a:xfrm>
            <a:off x="3238384" y="1706731"/>
            <a:ext cx="2667231" cy="3444538"/>
          </a:xfrm>
          <a:prstGeom prst="rect">
            <a:avLst/>
          </a:prstGeom>
        </p:spPr>
      </p:pic>
    </p:spTree>
    <p:extLst>
      <p:ext uri="{BB962C8B-B14F-4D97-AF65-F5344CB8AC3E}">
        <p14:creationId xmlns:p14="http://schemas.microsoft.com/office/powerpoint/2010/main" val="914964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Esercizi lavoro (3) </a:t>
            </a:r>
          </a:p>
        </p:txBody>
      </p:sp>
      <p:pic>
        <p:nvPicPr>
          <p:cNvPr id="5" name="Immagine 4">
            <a:extLst>
              <a:ext uri="{FF2B5EF4-FFF2-40B4-BE49-F238E27FC236}">
                <a16:creationId xmlns:a16="http://schemas.microsoft.com/office/drawing/2014/main" id="{CA7B60E3-30D4-1E3F-599E-1B80703A3277}"/>
              </a:ext>
            </a:extLst>
          </p:cNvPr>
          <p:cNvPicPr>
            <a:picLocks noChangeAspect="1"/>
          </p:cNvPicPr>
          <p:nvPr/>
        </p:nvPicPr>
        <p:blipFill>
          <a:blip r:embed="rId2"/>
          <a:stretch>
            <a:fillRect/>
          </a:stretch>
        </p:blipFill>
        <p:spPr>
          <a:xfrm>
            <a:off x="3124740" y="1276708"/>
            <a:ext cx="3099512" cy="4792637"/>
          </a:xfrm>
          <a:prstGeom prst="rect">
            <a:avLst/>
          </a:prstGeom>
        </p:spPr>
      </p:pic>
    </p:spTree>
    <p:extLst>
      <p:ext uri="{BB962C8B-B14F-4D97-AF65-F5344CB8AC3E}">
        <p14:creationId xmlns:p14="http://schemas.microsoft.com/office/powerpoint/2010/main" val="335484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Esercizi lavoro (3) </a:t>
            </a:r>
          </a:p>
        </p:txBody>
      </p:sp>
      <p:pic>
        <p:nvPicPr>
          <p:cNvPr id="4" name="Immagine 3">
            <a:extLst>
              <a:ext uri="{FF2B5EF4-FFF2-40B4-BE49-F238E27FC236}">
                <a16:creationId xmlns:a16="http://schemas.microsoft.com/office/drawing/2014/main" id="{3B98F228-9CBD-E32E-CF36-A9CBA4049844}"/>
              </a:ext>
            </a:extLst>
          </p:cNvPr>
          <p:cNvPicPr>
            <a:picLocks noChangeAspect="1"/>
          </p:cNvPicPr>
          <p:nvPr/>
        </p:nvPicPr>
        <p:blipFill>
          <a:blip r:embed="rId2"/>
          <a:stretch>
            <a:fillRect/>
          </a:stretch>
        </p:blipFill>
        <p:spPr>
          <a:xfrm>
            <a:off x="1672338" y="1836282"/>
            <a:ext cx="5799323" cy="3185436"/>
          </a:xfrm>
          <a:prstGeom prst="rect">
            <a:avLst/>
          </a:prstGeom>
        </p:spPr>
      </p:pic>
    </p:spTree>
    <p:extLst>
      <p:ext uri="{BB962C8B-B14F-4D97-AF65-F5344CB8AC3E}">
        <p14:creationId xmlns:p14="http://schemas.microsoft.com/office/powerpoint/2010/main" val="3959684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Esercizi lavoro (3) </a:t>
            </a:r>
          </a:p>
        </p:txBody>
      </p:sp>
      <p:pic>
        <p:nvPicPr>
          <p:cNvPr id="4" name="Immagine 3">
            <a:extLst>
              <a:ext uri="{FF2B5EF4-FFF2-40B4-BE49-F238E27FC236}">
                <a16:creationId xmlns:a16="http://schemas.microsoft.com/office/drawing/2014/main" id="{D84D6324-A612-653F-9F8B-F7872FB188C7}"/>
              </a:ext>
            </a:extLst>
          </p:cNvPr>
          <p:cNvPicPr>
            <a:picLocks noChangeAspect="1"/>
          </p:cNvPicPr>
          <p:nvPr/>
        </p:nvPicPr>
        <p:blipFill>
          <a:blip r:embed="rId2"/>
          <a:stretch>
            <a:fillRect/>
          </a:stretch>
        </p:blipFill>
        <p:spPr>
          <a:xfrm>
            <a:off x="1699011" y="1375232"/>
            <a:ext cx="5745978" cy="4107536"/>
          </a:xfrm>
          <a:prstGeom prst="rect">
            <a:avLst/>
          </a:prstGeom>
        </p:spPr>
      </p:pic>
    </p:spTree>
    <p:extLst>
      <p:ext uri="{BB962C8B-B14F-4D97-AF65-F5344CB8AC3E}">
        <p14:creationId xmlns:p14="http://schemas.microsoft.com/office/powerpoint/2010/main" val="1072591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Esercizi lavoro (3) </a:t>
            </a:r>
          </a:p>
        </p:txBody>
      </p:sp>
      <p:pic>
        <p:nvPicPr>
          <p:cNvPr id="5" name="Immagine 4">
            <a:extLst>
              <a:ext uri="{FF2B5EF4-FFF2-40B4-BE49-F238E27FC236}">
                <a16:creationId xmlns:a16="http://schemas.microsoft.com/office/drawing/2014/main" id="{7B43B576-C02E-5436-466D-C90C0289A227}"/>
              </a:ext>
            </a:extLst>
          </p:cNvPr>
          <p:cNvPicPr>
            <a:picLocks noChangeAspect="1"/>
          </p:cNvPicPr>
          <p:nvPr/>
        </p:nvPicPr>
        <p:blipFill>
          <a:blip r:embed="rId2"/>
          <a:stretch>
            <a:fillRect/>
          </a:stretch>
        </p:blipFill>
        <p:spPr>
          <a:xfrm>
            <a:off x="1687580" y="2701227"/>
            <a:ext cx="5768840" cy="1455546"/>
          </a:xfrm>
          <a:prstGeom prst="rect">
            <a:avLst/>
          </a:prstGeom>
        </p:spPr>
      </p:pic>
    </p:spTree>
    <p:extLst>
      <p:ext uri="{BB962C8B-B14F-4D97-AF65-F5344CB8AC3E}">
        <p14:creationId xmlns:p14="http://schemas.microsoft.com/office/powerpoint/2010/main" val="3124564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Esercizi energia (1) </a:t>
            </a:r>
          </a:p>
        </p:txBody>
      </p:sp>
      <p:pic>
        <p:nvPicPr>
          <p:cNvPr id="4" name="Immagine 3">
            <a:extLst>
              <a:ext uri="{FF2B5EF4-FFF2-40B4-BE49-F238E27FC236}">
                <a16:creationId xmlns:a16="http://schemas.microsoft.com/office/drawing/2014/main" id="{CBB66AA6-82B2-AD33-A8A6-2860BC19E95C}"/>
              </a:ext>
            </a:extLst>
          </p:cNvPr>
          <p:cNvPicPr>
            <a:picLocks noChangeAspect="1"/>
          </p:cNvPicPr>
          <p:nvPr/>
        </p:nvPicPr>
        <p:blipFill>
          <a:blip r:embed="rId2"/>
          <a:stretch>
            <a:fillRect/>
          </a:stretch>
        </p:blipFill>
        <p:spPr>
          <a:xfrm>
            <a:off x="1199858" y="2632641"/>
            <a:ext cx="6744284" cy="1592718"/>
          </a:xfrm>
          <a:prstGeom prst="rect">
            <a:avLst/>
          </a:prstGeom>
        </p:spPr>
      </p:pic>
    </p:spTree>
    <p:extLst>
      <p:ext uri="{BB962C8B-B14F-4D97-AF65-F5344CB8AC3E}">
        <p14:creationId xmlns:p14="http://schemas.microsoft.com/office/powerpoint/2010/main" val="15103935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Esercizi forze apparenti (1) </a:t>
            </a:r>
          </a:p>
        </p:txBody>
      </p:sp>
      <p:pic>
        <p:nvPicPr>
          <p:cNvPr id="7" name="Immagine 6">
            <a:extLst>
              <a:ext uri="{FF2B5EF4-FFF2-40B4-BE49-F238E27FC236}">
                <a16:creationId xmlns:a16="http://schemas.microsoft.com/office/drawing/2014/main" id="{6979EDCC-C228-03E9-B73F-EDA259D4D5A3}"/>
              </a:ext>
            </a:extLst>
          </p:cNvPr>
          <p:cNvPicPr>
            <a:picLocks noChangeAspect="1"/>
          </p:cNvPicPr>
          <p:nvPr/>
        </p:nvPicPr>
        <p:blipFill>
          <a:blip r:embed="rId2"/>
          <a:stretch>
            <a:fillRect/>
          </a:stretch>
        </p:blipFill>
        <p:spPr>
          <a:xfrm>
            <a:off x="0" y="2733178"/>
            <a:ext cx="9144000" cy="1391643"/>
          </a:xfrm>
          <a:prstGeom prst="rect">
            <a:avLst/>
          </a:prstGeom>
        </p:spPr>
      </p:pic>
    </p:spTree>
    <p:extLst>
      <p:ext uri="{BB962C8B-B14F-4D97-AF65-F5344CB8AC3E}">
        <p14:creationId xmlns:p14="http://schemas.microsoft.com/office/powerpoint/2010/main" val="2539951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Esercizi forze apparenti (1) </a:t>
            </a:r>
          </a:p>
        </p:txBody>
      </p:sp>
      <p:pic>
        <p:nvPicPr>
          <p:cNvPr id="5" name="Immagine 4">
            <a:extLst>
              <a:ext uri="{FF2B5EF4-FFF2-40B4-BE49-F238E27FC236}">
                <a16:creationId xmlns:a16="http://schemas.microsoft.com/office/drawing/2014/main" id="{E92D88E9-A9ED-D4EB-D050-CEBD0504DBE8}"/>
              </a:ext>
            </a:extLst>
          </p:cNvPr>
          <p:cNvPicPr>
            <a:picLocks noChangeAspect="1"/>
          </p:cNvPicPr>
          <p:nvPr/>
        </p:nvPicPr>
        <p:blipFill>
          <a:blip r:embed="rId2"/>
          <a:stretch>
            <a:fillRect/>
          </a:stretch>
        </p:blipFill>
        <p:spPr>
          <a:xfrm>
            <a:off x="0" y="1788257"/>
            <a:ext cx="9144000" cy="3281486"/>
          </a:xfrm>
          <a:prstGeom prst="rect">
            <a:avLst/>
          </a:prstGeom>
        </p:spPr>
      </p:pic>
    </p:spTree>
    <p:extLst>
      <p:ext uri="{BB962C8B-B14F-4D97-AF65-F5344CB8AC3E}">
        <p14:creationId xmlns:p14="http://schemas.microsoft.com/office/powerpoint/2010/main" val="12326540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Esercizi forze apparenti (1) </a:t>
            </a:r>
          </a:p>
        </p:txBody>
      </p:sp>
      <p:pic>
        <p:nvPicPr>
          <p:cNvPr id="4" name="Immagine 3">
            <a:extLst>
              <a:ext uri="{FF2B5EF4-FFF2-40B4-BE49-F238E27FC236}">
                <a16:creationId xmlns:a16="http://schemas.microsoft.com/office/drawing/2014/main" id="{E4620C17-18CB-8B8A-0C17-8D47F714B1EE}"/>
              </a:ext>
            </a:extLst>
          </p:cNvPr>
          <p:cNvPicPr>
            <a:picLocks noChangeAspect="1"/>
          </p:cNvPicPr>
          <p:nvPr/>
        </p:nvPicPr>
        <p:blipFill>
          <a:blip r:embed="rId2"/>
          <a:stretch>
            <a:fillRect/>
          </a:stretch>
        </p:blipFill>
        <p:spPr>
          <a:xfrm>
            <a:off x="113913" y="1330784"/>
            <a:ext cx="8916173" cy="4610500"/>
          </a:xfrm>
          <a:prstGeom prst="rect">
            <a:avLst/>
          </a:prstGeom>
        </p:spPr>
      </p:pic>
    </p:spTree>
    <p:extLst>
      <p:ext uri="{BB962C8B-B14F-4D97-AF65-F5344CB8AC3E}">
        <p14:creationId xmlns:p14="http://schemas.microsoft.com/office/powerpoint/2010/main" val="20530826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Esercizi forze apparenti (1) </a:t>
            </a:r>
          </a:p>
        </p:txBody>
      </p:sp>
      <p:pic>
        <p:nvPicPr>
          <p:cNvPr id="5" name="Immagine 4">
            <a:extLst>
              <a:ext uri="{FF2B5EF4-FFF2-40B4-BE49-F238E27FC236}">
                <a16:creationId xmlns:a16="http://schemas.microsoft.com/office/drawing/2014/main" id="{DD63F63E-4186-4C0A-90F3-6A7FFDBA2978}"/>
              </a:ext>
            </a:extLst>
          </p:cNvPr>
          <p:cNvPicPr>
            <a:picLocks noChangeAspect="1"/>
          </p:cNvPicPr>
          <p:nvPr/>
        </p:nvPicPr>
        <p:blipFill>
          <a:blip r:embed="rId2"/>
          <a:stretch>
            <a:fillRect/>
          </a:stretch>
        </p:blipFill>
        <p:spPr>
          <a:xfrm>
            <a:off x="7224" y="2000126"/>
            <a:ext cx="9129551" cy="2857748"/>
          </a:xfrm>
          <a:prstGeom prst="rect">
            <a:avLst/>
          </a:prstGeom>
        </p:spPr>
      </p:pic>
    </p:spTree>
    <p:extLst>
      <p:ext uri="{BB962C8B-B14F-4D97-AF65-F5344CB8AC3E}">
        <p14:creationId xmlns:p14="http://schemas.microsoft.com/office/powerpoint/2010/main" val="3388591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Esercizi forze apparenti (2) </a:t>
            </a:r>
          </a:p>
        </p:txBody>
      </p:sp>
      <p:pic>
        <p:nvPicPr>
          <p:cNvPr id="4" name="Immagine 3">
            <a:extLst>
              <a:ext uri="{FF2B5EF4-FFF2-40B4-BE49-F238E27FC236}">
                <a16:creationId xmlns:a16="http://schemas.microsoft.com/office/drawing/2014/main" id="{7B0B3A2B-C7F2-C372-B8E1-4B30BA85BE38}"/>
              </a:ext>
            </a:extLst>
          </p:cNvPr>
          <p:cNvPicPr>
            <a:picLocks noChangeAspect="1"/>
          </p:cNvPicPr>
          <p:nvPr/>
        </p:nvPicPr>
        <p:blipFill>
          <a:blip r:embed="rId2"/>
          <a:stretch>
            <a:fillRect/>
          </a:stretch>
        </p:blipFill>
        <p:spPr>
          <a:xfrm>
            <a:off x="642547" y="2620193"/>
            <a:ext cx="7858905" cy="1617613"/>
          </a:xfrm>
          <a:prstGeom prst="rect">
            <a:avLst/>
          </a:prstGeom>
        </p:spPr>
      </p:pic>
    </p:spTree>
    <p:extLst>
      <p:ext uri="{BB962C8B-B14F-4D97-AF65-F5344CB8AC3E}">
        <p14:creationId xmlns:p14="http://schemas.microsoft.com/office/powerpoint/2010/main" val="42812825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Esercizi forze apparenti (2) </a:t>
            </a:r>
          </a:p>
        </p:txBody>
      </p:sp>
      <p:pic>
        <p:nvPicPr>
          <p:cNvPr id="5" name="Immagine 4">
            <a:extLst>
              <a:ext uri="{FF2B5EF4-FFF2-40B4-BE49-F238E27FC236}">
                <a16:creationId xmlns:a16="http://schemas.microsoft.com/office/drawing/2014/main" id="{E351ABE3-8604-1C72-EED3-E74FBF122288}"/>
              </a:ext>
            </a:extLst>
          </p:cNvPr>
          <p:cNvPicPr>
            <a:picLocks noChangeAspect="1"/>
          </p:cNvPicPr>
          <p:nvPr/>
        </p:nvPicPr>
        <p:blipFill>
          <a:blip r:embed="rId2"/>
          <a:stretch>
            <a:fillRect/>
          </a:stretch>
        </p:blipFill>
        <p:spPr>
          <a:xfrm>
            <a:off x="560716" y="1977786"/>
            <a:ext cx="7815773" cy="2902427"/>
          </a:xfrm>
          <a:prstGeom prst="rect">
            <a:avLst/>
          </a:prstGeom>
        </p:spPr>
      </p:pic>
    </p:spTree>
    <p:extLst>
      <p:ext uri="{BB962C8B-B14F-4D97-AF65-F5344CB8AC3E}">
        <p14:creationId xmlns:p14="http://schemas.microsoft.com/office/powerpoint/2010/main" val="2138768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Esercizi forze apparenti (2) </a:t>
            </a:r>
          </a:p>
        </p:txBody>
      </p:sp>
      <p:pic>
        <p:nvPicPr>
          <p:cNvPr id="4" name="Immagine 3">
            <a:extLst>
              <a:ext uri="{FF2B5EF4-FFF2-40B4-BE49-F238E27FC236}">
                <a16:creationId xmlns:a16="http://schemas.microsoft.com/office/drawing/2014/main" id="{4866E966-2F4E-5042-F829-17777D8AA4F2}"/>
              </a:ext>
            </a:extLst>
          </p:cNvPr>
          <p:cNvPicPr>
            <a:picLocks noChangeAspect="1"/>
          </p:cNvPicPr>
          <p:nvPr/>
        </p:nvPicPr>
        <p:blipFill>
          <a:blip r:embed="rId2"/>
          <a:stretch>
            <a:fillRect/>
          </a:stretch>
        </p:blipFill>
        <p:spPr>
          <a:xfrm>
            <a:off x="1242204" y="1945802"/>
            <a:ext cx="6276748" cy="528568"/>
          </a:xfrm>
          <a:prstGeom prst="rect">
            <a:avLst/>
          </a:prstGeom>
        </p:spPr>
      </p:pic>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C70CE983-9084-8A70-8D39-8373BE5BB424}"/>
                  </a:ext>
                </a:extLst>
              </p:cNvPr>
              <p:cNvSpPr txBox="1"/>
              <p:nvPr/>
            </p:nvSpPr>
            <p:spPr>
              <a:xfrm>
                <a:off x="1318201" y="2647208"/>
                <a:ext cx="6124754" cy="3990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𝑣</m:t>
                          </m:r>
                        </m:e>
                        <m:sub>
                          <m:func>
                            <m:funcPr>
                              <m:ctrlPr>
                                <a:rPr lang="it-IT" b="0" i="1" smtClean="0">
                                  <a:latin typeface="Cambria Math" panose="02040503050406030204" pitchFamily="18" charset="0"/>
                                </a:rPr>
                              </m:ctrlPr>
                            </m:funcPr>
                            <m:fName>
                              <m:r>
                                <m:rPr>
                                  <m:sty m:val="p"/>
                                </m:rPr>
                                <a:rPr lang="it-IT" b="0" i="0" smtClean="0">
                                  <a:latin typeface="Cambria Math" panose="02040503050406030204" pitchFamily="18" charset="0"/>
                                </a:rPr>
                                <m:t>max</m:t>
                              </m:r>
                            </m:fName>
                            <m:e/>
                          </m:func>
                        </m:sub>
                        <m:sup>
                          <m:r>
                            <a:rPr lang="it-IT" b="0" i="1" smtClean="0">
                              <a:latin typeface="Cambria Math" panose="02040503050406030204" pitchFamily="18" charset="0"/>
                            </a:rPr>
                            <m:t>2</m:t>
                          </m:r>
                        </m:sup>
                      </m:sSubSup>
                      <m:r>
                        <a:rPr lang="it-IT" b="0" i="1" smtClean="0">
                          <a:latin typeface="Cambria Math" panose="02040503050406030204" pitchFamily="18" charset="0"/>
                        </a:rPr>
                        <m:t>=</m:t>
                      </m:r>
                      <m:r>
                        <a:rPr lang="it-IT" b="0" i="1" smtClean="0">
                          <a:latin typeface="Cambria Math" panose="02040503050406030204" pitchFamily="18" charset="0"/>
                        </a:rPr>
                        <m:t>𝜇</m:t>
                      </m:r>
                      <m:r>
                        <a:rPr lang="it-IT" b="0" i="1" smtClean="0">
                          <a:latin typeface="Cambria Math" panose="02040503050406030204" pitchFamily="18" charset="0"/>
                        </a:rPr>
                        <m:t>𝑔𝑅</m:t>
                      </m:r>
                      <m:r>
                        <a:rPr lang="it-IT" b="0" i="1" smtClean="0">
                          <a:latin typeface="Cambria Math" panose="02040503050406030204" pitchFamily="18" charset="0"/>
                        </a:rPr>
                        <m:t>=0.05 ∗9.81 ∗</m:t>
                      </m:r>
                      <m:r>
                        <a:rPr lang="it-IT" b="0" i="1" smtClean="0">
                          <a:latin typeface="Cambria Math" panose="02040503050406030204" pitchFamily="18" charset="0"/>
                        </a:rPr>
                        <m:t>𝑅</m:t>
                      </m:r>
                    </m:oMath>
                  </m:oMathPara>
                </a14:m>
                <a:endParaRPr lang="it-IT" dirty="0"/>
              </a:p>
            </p:txBody>
          </p:sp>
        </mc:Choice>
        <mc:Fallback xmlns="">
          <p:sp>
            <p:nvSpPr>
              <p:cNvPr id="6" name="CasellaDiTesto 5">
                <a:extLst>
                  <a:ext uri="{FF2B5EF4-FFF2-40B4-BE49-F238E27FC236}">
                    <a16:creationId xmlns:a16="http://schemas.microsoft.com/office/drawing/2014/main" id="{C70CE983-9084-8A70-8D39-8373BE5BB424}"/>
                  </a:ext>
                </a:extLst>
              </p:cNvPr>
              <p:cNvSpPr txBox="1">
                <a:spLocks noRot="1" noChangeAspect="1" noMove="1" noResize="1" noEditPoints="1" noAdjustHandles="1" noChangeArrowheads="1" noChangeShapeType="1" noTextEdit="1"/>
              </p:cNvSpPr>
              <p:nvPr/>
            </p:nvSpPr>
            <p:spPr>
              <a:xfrm>
                <a:off x="1318201" y="2647208"/>
                <a:ext cx="6124754" cy="399020"/>
              </a:xfrm>
              <a:prstGeom prst="rect">
                <a:avLst/>
              </a:prstGeom>
              <a:blipFill>
                <a:blip r:embed="rId3"/>
                <a:stretch>
                  <a:fillRect b="-9091"/>
                </a:stretch>
              </a:blipFill>
            </p:spPr>
            <p:txBody>
              <a:bodyPr/>
              <a:lstStyle/>
              <a:p>
                <a:r>
                  <a:rPr lang="it-IT">
                    <a:noFill/>
                  </a:rPr>
                  <a:t> </a:t>
                </a:r>
              </a:p>
            </p:txBody>
          </p:sp>
        </mc:Fallback>
      </mc:AlternateContent>
      <p:pic>
        <p:nvPicPr>
          <p:cNvPr id="8" name="Immagine 7">
            <a:extLst>
              <a:ext uri="{FF2B5EF4-FFF2-40B4-BE49-F238E27FC236}">
                <a16:creationId xmlns:a16="http://schemas.microsoft.com/office/drawing/2014/main" id="{F9603A82-6C75-4147-1B8D-23DF462D734E}"/>
              </a:ext>
            </a:extLst>
          </p:cNvPr>
          <p:cNvPicPr>
            <a:picLocks noChangeAspect="1"/>
          </p:cNvPicPr>
          <p:nvPr/>
        </p:nvPicPr>
        <p:blipFill>
          <a:blip r:embed="rId4"/>
          <a:stretch>
            <a:fillRect/>
          </a:stretch>
        </p:blipFill>
        <p:spPr>
          <a:xfrm>
            <a:off x="121534" y="3770054"/>
            <a:ext cx="8900931" cy="1005927"/>
          </a:xfrm>
          <a:prstGeom prst="rect">
            <a:avLst/>
          </a:prstGeom>
        </p:spPr>
      </p:pic>
    </p:spTree>
    <p:extLst>
      <p:ext uri="{BB962C8B-B14F-4D97-AF65-F5344CB8AC3E}">
        <p14:creationId xmlns:p14="http://schemas.microsoft.com/office/powerpoint/2010/main" val="30096306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Equilibrio dei fluidi </a:t>
            </a:r>
          </a:p>
        </p:txBody>
      </p:sp>
      <p:pic>
        <p:nvPicPr>
          <p:cNvPr id="5" name="Immagine 4">
            <a:extLst>
              <a:ext uri="{FF2B5EF4-FFF2-40B4-BE49-F238E27FC236}">
                <a16:creationId xmlns:a16="http://schemas.microsoft.com/office/drawing/2014/main" id="{7A1EF671-6696-8F6E-9D88-5D644F7BFF2B}"/>
              </a:ext>
            </a:extLst>
          </p:cNvPr>
          <p:cNvPicPr>
            <a:picLocks noChangeAspect="1"/>
          </p:cNvPicPr>
          <p:nvPr/>
        </p:nvPicPr>
        <p:blipFill>
          <a:blip r:embed="rId2"/>
          <a:stretch>
            <a:fillRect/>
          </a:stretch>
        </p:blipFill>
        <p:spPr>
          <a:xfrm>
            <a:off x="261280" y="1561938"/>
            <a:ext cx="8826328" cy="2043904"/>
          </a:xfrm>
          <a:prstGeom prst="rect">
            <a:avLst/>
          </a:prstGeom>
        </p:spPr>
      </p:pic>
      <p:pic>
        <p:nvPicPr>
          <p:cNvPr id="9" name="Immagine 8">
            <a:extLst>
              <a:ext uri="{FF2B5EF4-FFF2-40B4-BE49-F238E27FC236}">
                <a16:creationId xmlns:a16="http://schemas.microsoft.com/office/drawing/2014/main" id="{246B0943-1C90-3CA3-E340-CFC6FBE65928}"/>
              </a:ext>
            </a:extLst>
          </p:cNvPr>
          <p:cNvPicPr>
            <a:picLocks noChangeAspect="1"/>
          </p:cNvPicPr>
          <p:nvPr/>
        </p:nvPicPr>
        <p:blipFill>
          <a:blip r:embed="rId3"/>
          <a:stretch>
            <a:fillRect/>
          </a:stretch>
        </p:blipFill>
        <p:spPr>
          <a:xfrm>
            <a:off x="261280" y="4120234"/>
            <a:ext cx="8820520" cy="736438"/>
          </a:xfrm>
          <a:prstGeom prst="rect">
            <a:avLst/>
          </a:prstGeom>
        </p:spPr>
      </p:pic>
    </p:spTree>
    <p:extLst>
      <p:ext uri="{BB962C8B-B14F-4D97-AF65-F5344CB8AC3E}">
        <p14:creationId xmlns:p14="http://schemas.microsoft.com/office/powerpoint/2010/main" val="3364644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Equilibrio dei fluidi </a:t>
            </a:r>
          </a:p>
        </p:txBody>
      </p:sp>
      <p:pic>
        <p:nvPicPr>
          <p:cNvPr id="3" name="Immagine 2" descr="Immagine che contiene testo, schermata&#10;&#10;Descrizione generata automaticamente">
            <a:extLst>
              <a:ext uri="{FF2B5EF4-FFF2-40B4-BE49-F238E27FC236}">
                <a16:creationId xmlns:a16="http://schemas.microsoft.com/office/drawing/2014/main" id="{DFC566B9-4A82-B627-0D13-0A2CBF1A1670}"/>
              </a:ext>
            </a:extLst>
          </p:cNvPr>
          <p:cNvPicPr>
            <a:picLocks noChangeAspect="1"/>
          </p:cNvPicPr>
          <p:nvPr/>
        </p:nvPicPr>
        <p:blipFill>
          <a:blip r:embed="rId2"/>
          <a:stretch>
            <a:fillRect/>
          </a:stretch>
        </p:blipFill>
        <p:spPr>
          <a:xfrm>
            <a:off x="593564" y="1578633"/>
            <a:ext cx="8085598" cy="4028537"/>
          </a:xfrm>
          <a:prstGeom prst="rect">
            <a:avLst/>
          </a:prstGeom>
        </p:spPr>
      </p:pic>
    </p:spTree>
    <p:extLst>
      <p:ext uri="{BB962C8B-B14F-4D97-AF65-F5344CB8AC3E}">
        <p14:creationId xmlns:p14="http://schemas.microsoft.com/office/powerpoint/2010/main" val="28665726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Equilibrio dei fluidi </a:t>
            </a:r>
          </a:p>
        </p:txBody>
      </p:sp>
      <p:pic>
        <p:nvPicPr>
          <p:cNvPr id="7" name="Immagine 6">
            <a:extLst>
              <a:ext uri="{FF2B5EF4-FFF2-40B4-BE49-F238E27FC236}">
                <a16:creationId xmlns:a16="http://schemas.microsoft.com/office/drawing/2014/main" id="{D230C91D-63A8-3290-4794-8758124A5642}"/>
              </a:ext>
            </a:extLst>
          </p:cNvPr>
          <p:cNvPicPr>
            <a:picLocks noChangeAspect="1"/>
          </p:cNvPicPr>
          <p:nvPr/>
        </p:nvPicPr>
        <p:blipFill>
          <a:blip r:embed="rId2"/>
          <a:stretch>
            <a:fillRect/>
          </a:stretch>
        </p:blipFill>
        <p:spPr>
          <a:xfrm>
            <a:off x="17253" y="2233903"/>
            <a:ext cx="9144000" cy="2390194"/>
          </a:xfrm>
          <a:prstGeom prst="rect">
            <a:avLst/>
          </a:prstGeom>
        </p:spPr>
      </p:pic>
    </p:spTree>
    <p:extLst>
      <p:ext uri="{BB962C8B-B14F-4D97-AF65-F5344CB8AC3E}">
        <p14:creationId xmlns:p14="http://schemas.microsoft.com/office/powerpoint/2010/main" val="455499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Esercizi energia (1) </a:t>
            </a:r>
          </a:p>
        </p:txBody>
      </p:sp>
      <p:pic>
        <p:nvPicPr>
          <p:cNvPr id="5" name="Immagine 4">
            <a:extLst>
              <a:ext uri="{FF2B5EF4-FFF2-40B4-BE49-F238E27FC236}">
                <a16:creationId xmlns:a16="http://schemas.microsoft.com/office/drawing/2014/main" id="{55740B37-FE22-385F-287A-3A4B7FA2B0D7}"/>
              </a:ext>
            </a:extLst>
          </p:cNvPr>
          <p:cNvPicPr>
            <a:picLocks noChangeAspect="1"/>
          </p:cNvPicPr>
          <p:nvPr/>
        </p:nvPicPr>
        <p:blipFill>
          <a:blip r:embed="rId2"/>
          <a:stretch>
            <a:fillRect/>
          </a:stretch>
        </p:blipFill>
        <p:spPr>
          <a:xfrm>
            <a:off x="1691390" y="1664817"/>
            <a:ext cx="5761219" cy="3528366"/>
          </a:xfrm>
          <a:prstGeom prst="rect">
            <a:avLst/>
          </a:prstGeom>
        </p:spPr>
      </p:pic>
    </p:spTree>
    <p:extLst>
      <p:ext uri="{BB962C8B-B14F-4D97-AF65-F5344CB8AC3E}">
        <p14:creationId xmlns:p14="http://schemas.microsoft.com/office/powerpoint/2010/main" val="15436161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Equilibrio dei fluidi </a:t>
            </a:r>
          </a:p>
        </p:txBody>
      </p:sp>
      <p:pic>
        <p:nvPicPr>
          <p:cNvPr id="4" name="Immagine 3">
            <a:extLst>
              <a:ext uri="{FF2B5EF4-FFF2-40B4-BE49-F238E27FC236}">
                <a16:creationId xmlns:a16="http://schemas.microsoft.com/office/drawing/2014/main" id="{1492D0BD-EFF7-CE31-979A-D3B99ABE5990}"/>
              </a:ext>
            </a:extLst>
          </p:cNvPr>
          <p:cNvPicPr>
            <a:picLocks noChangeAspect="1"/>
          </p:cNvPicPr>
          <p:nvPr/>
        </p:nvPicPr>
        <p:blipFill>
          <a:blip r:embed="rId2"/>
          <a:stretch>
            <a:fillRect/>
          </a:stretch>
        </p:blipFill>
        <p:spPr>
          <a:xfrm>
            <a:off x="0" y="1542850"/>
            <a:ext cx="9144000" cy="3979334"/>
          </a:xfrm>
          <a:prstGeom prst="rect">
            <a:avLst/>
          </a:prstGeom>
        </p:spPr>
      </p:pic>
    </p:spTree>
    <p:extLst>
      <p:ext uri="{BB962C8B-B14F-4D97-AF65-F5344CB8AC3E}">
        <p14:creationId xmlns:p14="http://schemas.microsoft.com/office/powerpoint/2010/main" val="34703296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Equilibrio dei fluidi </a:t>
            </a:r>
          </a:p>
        </p:txBody>
      </p:sp>
      <p:pic>
        <p:nvPicPr>
          <p:cNvPr id="6" name="Immagine 5">
            <a:extLst>
              <a:ext uri="{FF2B5EF4-FFF2-40B4-BE49-F238E27FC236}">
                <a16:creationId xmlns:a16="http://schemas.microsoft.com/office/drawing/2014/main" id="{F1EB09C8-C726-4114-3E83-A330B69A2C9E}"/>
              </a:ext>
            </a:extLst>
          </p:cNvPr>
          <p:cNvPicPr>
            <a:picLocks noChangeAspect="1"/>
          </p:cNvPicPr>
          <p:nvPr/>
        </p:nvPicPr>
        <p:blipFill>
          <a:blip r:embed="rId2"/>
          <a:stretch>
            <a:fillRect/>
          </a:stretch>
        </p:blipFill>
        <p:spPr>
          <a:xfrm>
            <a:off x="0" y="1344971"/>
            <a:ext cx="9144000" cy="4168058"/>
          </a:xfrm>
          <a:prstGeom prst="rect">
            <a:avLst/>
          </a:prstGeom>
        </p:spPr>
      </p:pic>
    </p:spTree>
    <p:extLst>
      <p:ext uri="{BB962C8B-B14F-4D97-AF65-F5344CB8AC3E}">
        <p14:creationId xmlns:p14="http://schemas.microsoft.com/office/powerpoint/2010/main" val="20959751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Legge di Stevino</a:t>
            </a:r>
          </a:p>
        </p:txBody>
      </p:sp>
      <p:pic>
        <p:nvPicPr>
          <p:cNvPr id="3" name="Immagine 2" descr="Immagine che contiene testo, schermata, design&#10;&#10;Descrizione generata automaticamente">
            <a:extLst>
              <a:ext uri="{FF2B5EF4-FFF2-40B4-BE49-F238E27FC236}">
                <a16:creationId xmlns:a16="http://schemas.microsoft.com/office/drawing/2014/main" id="{66C8C58D-4EE7-FE98-CFA9-920C882B6989}"/>
              </a:ext>
            </a:extLst>
          </p:cNvPr>
          <p:cNvPicPr>
            <a:picLocks noChangeAspect="1"/>
          </p:cNvPicPr>
          <p:nvPr/>
        </p:nvPicPr>
        <p:blipFill>
          <a:blip r:embed="rId2"/>
          <a:stretch>
            <a:fillRect/>
          </a:stretch>
        </p:blipFill>
        <p:spPr>
          <a:xfrm>
            <a:off x="165736" y="1762439"/>
            <a:ext cx="8667808" cy="3260096"/>
          </a:xfrm>
          <a:prstGeom prst="rect">
            <a:avLst/>
          </a:prstGeom>
        </p:spPr>
      </p:pic>
    </p:spTree>
    <p:extLst>
      <p:ext uri="{BB962C8B-B14F-4D97-AF65-F5344CB8AC3E}">
        <p14:creationId xmlns:p14="http://schemas.microsoft.com/office/powerpoint/2010/main" val="11531692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Legge di Stevino</a:t>
            </a:r>
          </a:p>
        </p:txBody>
      </p:sp>
      <p:pic>
        <p:nvPicPr>
          <p:cNvPr id="4" name="Immagine 3" descr="Immagine che contiene testo, Carattere, linea, schermata&#10;&#10;Descrizione generata automaticamente">
            <a:extLst>
              <a:ext uri="{FF2B5EF4-FFF2-40B4-BE49-F238E27FC236}">
                <a16:creationId xmlns:a16="http://schemas.microsoft.com/office/drawing/2014/main" id="{35319AC9-C937-246C-3FB2-002B54B729A6}"/>
              </a:ext>
            </a:extLst>
          </p:cNvPr>
          <p:cNvPicPr>
            <a:picLocks noChangeAspect="1"/>
          </p:cNvPicPr>
          <p:nvPr/>
        </p:nvPicPr>
        <p:blipFill>
          <a:blip r:embed="rId2"/>
          <a:stretch>
            <a:fillRect/>
          </a:stretch>
        </p:blipFill>
        <p:spPr>
          <a:xfrm>
            <a:off x="141458" y="1631763"/>
            <a:ext cx="8861083" cy="1943591"/>
          </a:xfrm>
          <a:prstGeom prst="rect">
            <a:avLst/>
          </a:prstGeom>
        </p:spPr>
      </p:pic>
      <p:sp>
        <p:nvSpPr>
          <p:cNvPr id="6" name="CasellaDiTesto 5">
            <a:extLst>
              <a:ext uri="{FF2B5EF4-FFF2-40B4-BE49-F238E27FC236}">
                <a16:creationId xmlns:a16="http://schemas.microsoft.com/office/drawing/2014/main" id="{8ABC33EB-B753-4147-67EC-B37DD6017B6B}"/>
              </a:ext>
            </a:extLst>
          </p:cNvPr>
          <p:cNvSpPr txBox="1"/>
          <p:nvPr/>
        </p:nvSpPr>
        <p:spPr>
          <a:xfrm>
            <a:off x="422694" y="3959525"/>
            <a:ext cx="8126083" cy="1754326"/>
          </a:xfrm>
          <a:prstGeom prst="rect">
            <a:avLst/>
          </a:prstGeom>
          <a:noFill/>
        </p:spPr>
        <p:txBody>
          <a:bodyPr wrap="square" rtlCol="0">
            <a:spAutoFit/>
          </a:bodyPr>
          <a:lstStyle/>
          <a:p>
            <a:r>
              <a:rPr lang="it-IT" dirty="0"/>
              <a:t>Secondo la </a:t>
            </a:r>
            <a:r>
              <a:rPr lang="it-IT" b="1" dirty="0"/>
              <a:t>legge di Stevino</a:t>
            </a:r>
            <a:r>
              <a:rPr lang="it-IT" dirty="0"/>
              <a:t>, la pressione in un fluido dipende dalla profondità a cui viene misurata: </a:t>
            </a:r>
          </a:p>
          <a:p>
            <a:pPr marL="285750" indent="-285750">
              <a:buFont typeface="Arial" panose="020B0604020202020204" pitchFamily="34" charset="0"/>
              <a:buChar char="•"/>
            </a:pPr>
            <a:r>
              <a:rPr lang="it-IT" dirty="0"/>
              <a:t>considerando due punti che si trovino a diversa altezza nel fluido, la pressione sarà maggiore nel punto di profondità maggiore; </a:t>
            </a:r>
          </a:p>
          <a:p>
            <a:pPr marL="285750" indent="-285750">
              <a:buFont typeface="Arial" panose="020B0604020202020204" pitchFamily="34" charset="0"/>
              <a:buChar char="•"/>
            </a:pPr>
            <a:r>
              <a:rPr lang="it-IT" dirty="0"/>
              <a:t>in due punti che si trovano alla stessa altezza nel fluido, la pressione sarà invece la stessa. </a:t>
            </a:r>
          </a:p>
        </p:txBody>
      </p:sp>
    </p:spTree>
    <p:extLst>
      <p:ext uri="{BB962C8B-B14F-4D97-AF65-F5344CB8AC3E}">
        <p14:creationId xmlns:p14="http://schemas.microsoft.com/office/powerpoint/2010/main" val="17008529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Vasi comunicanti</a:t>
            </a:r>
          </a:p>
        </p:txBody>
      </p:sp>
      <p:pic>
        <p:nvPicPr>
          <p:cNvPr id="6" name="Immagine 5">
            <a:extLst>
              <a:ext uri="{FF2B5EF4-FFF2-40B4-BE49-F238E27FC236}">
                <a16:creationId xmlns:a16="http://schemas.microsoft.com/office/drawing/2014/main" id="{BCAC6027-2101-A90D-EFE1-0232C1F4B941}"/>
              </a:ext>
            </a:extLst>
          </p:cNvPr>
          <p:cNvPicPr>
            <a:picLocks noChangeAspect="1"/>
          </p:cNvPicPr>
          <p:nvPr/>
        </p:nvPicPr>
        <p:blipFill>
          <a:blip r:embed="rId2"/>
          <a:stretch>
            <a:fillRect/>
          </a:stretch>
        </p:blipFill>
        <p:spPr>
          <a:xfrm>
            <a:off x="1649475" y="1290476"/>
            <a:ext cx="5845047" cy="784928"/>
          </a:xfrm>
          <a:prstGeom prst="rect">
            <a:avLst/>
          </a:prstGeom>
        </p:spPr>
      </p:pic>
      <p:pic>
        <p:nvPicPr>
          <p:cNvPr id="8" name="Immagine 7">
            <a:extLst>
              <a:ext uri="{FF2B5EF4-FFF2-40B4-BE49-F238E27FC236}">
                <a16:creationId xmlns:a16="http://schemas.microsoft.com/office/drawing/2014/main" id="{F754E370-447B-679A-A8CE-0088D68A9FFA}"/>
              </a:ext>
            </a:extLst>
          </p:cNvPr>
          <p:cNvPicPr>
            <a:picLocks noChangeAspect="1"/>
          </p:cNvPicPr>
          <p:nvPr/>
        </p:nvPicPr>
        <p:blipFill>
          <a:blip r:embed="rId3"/>
          <a:stretch>
            <a:fillRect/>
          </a:stretch>
        </p:blipFill>
        <p:spPr>
          <a:xfrm>
            <a:off x="905772" y="2075404"/>
            <a:ext cx="7541543" cy="3950332"/>
          </a:xfrm>
          <a:prstGeom prst="rect">
            <a:avLst/>
          </a:prstGeom>
        </p:spPr>
      </p:pic>
      <mc:AlternateContent xmlns:mc="http://schemas.openxmlformats.org/markup-compatibility/2006">
        <mc:Choice xmlns:p14="http://schemas.microsoft.com/office/powerpoint/2010/main" Requires="p14">
          <p:contentPart p14:bwMode="auto" r:id="rId4">
            <p14:nvContentPartPr>
              <p14:cNvPr id="11" name="Input penna 10">
                <a:extLst>
                  <a:ext uri="{FF2B5EF4-FFF2-40B4-BE49-F238E27FC236}">
                    <a16:creationId xmlns:a16="http://schemas.microsoft.com/office/drawing/2014/main" id="{31CD62ED-CD2A-EDB3-7BEB-803C175C172F}"/>
                  </a:ext>
                </a:extLst>
              </p14:cNvPr>
              <p14:cNvContentPartPr/>
              <p14:nvPr/>
            </p14:nvContentPartPr>
            <p14:xfrm>
              <a:off x="1275202" y="1731817"/>
              <a:ext cx="360" cy="360"/>
            </p14:xfrm>
          </p:contentPart>
        </mc:Choice>
        <mc:Fallback>
          <p:pic>
            <p:nvPicPr>
              <p:cNvPr id="11" name="Input penna 10">
                <a:extLst>
                  <a:ext uri="{FF2B5EF4-FFF2-40B4-BE49-F238E27FC236}">
                    <a16:creationId xmlns:a16="http://schemas.microsoft.com/office/drawing/2014/main" id="{31CD62ED-CD2A-EDB3-7BEB-803C175C172F}"/>
                  </a:ext>
                </a:extLst>
              </p:cNvPr>
              <p:cNvPicPr/>
              <p:nvPr/>
            </p:nvPicPr>
            <p:blipFill>
              <a:blip r:embed="rId5"/>
              <a:stretch>
                <a:fillRect/>
              </a:stretch>
            </p:blipFill>
            <p:spPr>
              <a:xfrm>
                <a:off x="1266202" y="1723177"/>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0" name="Input penna 29">
                <a:extLst>
                  <a:ext uri="{FF2B5EF4-FFF2-40B4-BE49-F238E27FC236}">
                    <a16:creationId xmlns:a16="http://schemas.microsoft.com/office/drawing/2014/main" id="{00BEEABC-B51C-F4DB-31D9-20607C80995B}"/>
                  </a:ext>
                </a:extLst>
              </p14:cNvPr>
              <p14:cNvContentPartPr/>
              <p14:nvPr/>
            </p14:nvContentPartPr>
            <p14:xfrm>
              <a:off x="6073642" y="5012857"/>
              <a:ext cx="15480" cy="360"/>
            </p14:xfrm>
          </p:contentPart>
        </mc:Choice>
        <mc:Fallback>
          <p:pic>
            <p:nvPicPr>
              <p:cNvPr id="30" name="Input penna 29">
                <a:extLst>
                  <a:ext uri="{FF2B5EF4-FFF2-40B4-BE49-F238E27FC236}">
                    <a16:creationId xmlns:a16="http://schemas.microsoft.com/office/drawing/2014/main" id="{00BEEABC-B51C-F4DB-31D9-20607C80995B}"/>
                  </a:ext>
                </a:extLst>
              </p:cNvPr>
              <p:cNvPicPr/>
              <p:nvPr/>
            </p:nvPicPr>
            <p:blipFill>
              <a:blip r:embed="rId7"/>
              <a:stretch>
                <a:fillRect/>
              </a:stretch>
            </p:blipFill>
            <p:spPr>
              <a:xfrm>
                <a:off x="6064642" y="5004217"/>
                <a:ext cx="33120" cy="18000"/>
              </a:xfrm>
              <a:prstGeom prst="rect">
                <a:avLst/>
              </a:prstGeom>
            </p:spPr>
          </p:pic>
        </mc:Fallback>
      </mc:AlternateContent>
    </p:spTree>
    <p:extLst>
      <p:ext uri="{BB962C8B-B14F-4D97-AF65-F5344CB8AC3E}">
        <p14:creationId xmlns:p14="http://schemas.microsoft.com/office/powerpoint/2010/main" val="13747715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Legge di Stevino</a:t>
            </a:r>
          </a:p>
        </p:txBody>
      </p:sp>
      <p:pic>
        <p:nvPicPr>
          <p:cNvPr id="3" name="Immagine 2" descr="Immagine che contiene testo, schermata, Carattere&#10;&#10;Descrizione generata automaticamente">
            <a:extLst>
              <a:ext uri="{FF2B5EF4-FFF2-40B4-BE49-F238E27FC236}">
                <a16:creationId xmlns:a16="http://schemas.microsoft.com/office/drawing/2014/main" id="{8EBC5EB3-D4FD-AFD5-6D2D-505D15194C3D}"/>
              </a:ext>
            </a:extLst>
          </p:cNvPr>
          <p:cNvPicPr>
            <a:picLocks noChangeAspect="1"/>
          </p:cNvPicPr>
          <p:nvPr/>
        </p:nvPicPr>
        <p:blipFill>
          <a:blip r:embed="rId2"/>
          <a:stretch>
            <a:fillRect/>
          </a:stretch>
        </p:blipFill>
        <p:spPr>
          <a:xfrm>
            <a:off x="1464460" y="1800680"/>
            <a:ext cx="5768549" cy="2736813"/>
          </a:xfrm>
          <a:prstGeom prst="rect">
            <a:avLst/>
          </a:prstGeom>
        </p:spPr>
      </p:pic>
    </p:spTree>
    <p:extLst>
      <p:ext uri="{BB962C8B-B14F-4D97-AF65-F5344CB8AC3E}">
        <p14:creationId xmlns:p14="http://schemas.microsoft.com/office/powerpoint/2010/main" val="5223262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Equilibrio dei fluidi </a:t>
            </a:r>
          </a:p>
        </p:txBody>
      </p:sp>
      <p:pic>
        <p:nvPicPr>
          <p:cNvPr id="5" name="Immagine 4">
            <a:extLst>
              <a:ext uri="{FF2B5EF4-FFF2-40B4-BE49-F238E27FC236}">
                <a16:creationId xmlns:a16="http://schemas.microsoft.com/office/drawing/2014/main" id="{27FFB04D-9F31-9B81-D0CF-08D5BE0F5CAD}"/>
              </a:ext>
            </a:extLst>
          </p:cNvPr>
          <p:cNvPicPr>
            <a:picLocks noChangeAspect="1"/>
          </p:cNvPicPr>
          <p:nvPr/>
        </p:nvPicPr>
        <p:blipFill>
          <a:blip r:embed="rId2"/>
          <a:stretch>
            <a:fillRect/>
          </a:stretch>
        </p:blipFill>
        <p:spPr>
          <a:xfrm>
            <a:off x="1337089" y="1714508"/>
            <a:ext cx="6244242" cy="3428984"/>
          </a:xfrm>
          <a:prstGeom prst="rect">
            <a:avLst/>
          </a:prstGeom>
        </p:spPr>
      </p:pic>
    </p:spTree>
    <p:extLst>
      <p:ext uri="{BB962C8B-B14F-4D97-AF65-F5344CB8AC3E}">
        <p14:creationId xmlns:p14="http://schemas.microsoft.com/office/powerpoint/2010/main" val="17983298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Equilibrio dei fluidi </a:t>
            </a:r>
          </a:p>
        </p:txBody>
      </p:sp>
      <p:pic>
        <p:nvPicPr>
          <p:cNvPr id="4" name="Immagine 3">
            <a:extLst>
              <a:ext uri="{FF2B5EF4-FFF2-40B4-BE49-F238E27FC236}">
                <a16:creationId xmlns:a16="http://schemas.microsoft.com/office/drawing/2014/main" id="{F79EB909-08D0-E09B-3712-4870B845F4C6}"/>
              </a:ext>
            </a:extLst>
          </p:cNvPr>
          <p:cNvPicPr>
            <a:picLocks noChangeAspect="1"/>
          </p:cNvPicPr>
          <p:nvPr/>
        </p:nvPicPr>
        <p:blipFill>
          <a:blip r:embed="rId2"/>
          <a:stretch>
            <a:fillRect/>
          </a:stretch>
        </p:blipFill>
        <p:spPr>
          <a:xfrm>
            <a:off x="1509694" y="1904752"/>
            <a:ext cx="5807046" cy="2796644"/>
          </a:xfrm>
          <a:prstGeom prst="rect">
            <a:avLst/>
          </a:prstGeom>
        </p:spPr>
      </p:pic>
    </p:spTree>
    <p:extLst>
      <p:ext uri="{BB962C8B-B14F-4D97-AF65-F5344CB8AC3E}">
        <p14:creationId xmlns:p14="http://schemas.microsoft.com/office/powerpoint/2010/main" val="9781647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Legge di Pascal</a:t>
            </a:r>
          </a:p>
        </p:txBody>
      </p:sp>
      <p:pic>
        <p:nvPicPr>
          <p:cNvPr id="5" name="Immagine 4">
            <a:extLst>
              <a:ext uri="{FF2B5EF4-FFF2-40B4-BE49-F238E27FC236}">
                <a16:creationId xmlns:a16="http://schemas.microsoft.com/office/drawing/2014/main" id="{E548E67D-9EA6-9A92-CED7-B3565E4BC561}"/>
              </a:ext>
            </a:extLst>
          </p:cNvPr>
          <p:cNvPicPr>
            <a:picLocks noChangeAspect="1"/>
          </p:cNvPicPr>
          <p:nvPr/>
        </p:nvPicPr>
        <p:blipFill>
          <a:blip r:embed="rId2"/>
          <a:stretch>
            <a:fillRect/>
          </a:stretch>
        </p:blipFill>
        <p:spPr>
          <a:xfrm>
            <a:off x="1104181" y="1901360"/>
            <a:ext cx="6789500" cy="3431318"/>
          </a:xfrm>
          <a:prstGeom prst="rect">
            <a:avLst/>
          </a:prstGeom>
        </p:spPr>
      </p:pic>
    </p:spTree>
    <p:extLst>
      <p:ext uri="{BB962C8B-B14F-4D97-AF65-F5344CB8AC3E}">
        <p14:creationId xmlns:p14="http://schemas.microsoft.com/office/powerpoint/2010/main" val="13702728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Legge di Pascal</a:t>
            </a:r>
          </a:p>
        </p:txBody>
      </p:sp>
      <p:sp>
        <p:nvSpPr>
          <p:cNvPr id="9" name="CasellaDiTesto 8">
            <a:extLst>
              <a:ext uri="{FF2B5EF4-FFF2-40B4-BE49-F238E27FC236}">
                <a16:creationId xmlns:a16="http://schemas.microsoft.com/office/drawing/2014/main" id="{06C79C4C-5686-BD03-545B-7FE2935B43A8}"/>
              </a:ext>
            </a:extLst>
          </p:cNvPr>
          <p:cNvSpPr txBox="1"/>
          <p:nvPr/>
        </p:nvSpPr>
        <p:spPr>
          <a:xfrm>
            <a:off x="407597" y="1419371"/>
            <a:ext cx="8167059" cy="1477328"/>
          </a:xfrm>
          <a:prstGeom prst="rect">
            <a:avLst/>
          </a:prstGeom>
          <a:noFill/>
        </p:spPr>
        <p:txBody>
          <a:bodyPr wrap="square">
            <a:spAutoFit/>
          </a:bodyPr>
          <a:lstStyle/>
          <a:p>
            <a:r>
              <a:rPr lang="it-IT" dirty="0"/>
              <a:t>Il principio di Pascal caratterizza i liquidi ideali, e quindi incomprimibili.</a:t>
            </a:r>
          </a:p>
          <a:p>
            <a:endParaRPr lang="it-IT" dirty="0"/>
          </a:p>
          <a:p>
            <a:r>
              <a:rPr lang="it-IT" dirty="0"/>
              <a:t>La pressione quindi si trasmette di punto in punto, e diventa indipendente dalla definizione usuale, (cioè il rapporto tra una forza e l’area della superficie cui viene applicata): si tratta del </a:t>
            </a:r>
            <a:r>
              <a:rPr lang="it-IT" b="1" dirty="0"/>
              <a:t>principio di isotropia delle pressioni locali</a:t>
            </a:r>
            <a:r>
              <a:rPr lang="it-IT" dirty="0"/>
              <a:t>.</a:t>
            </a:r>
          </a:p>
        </p:txBody>
      </p:sp>
      <p:pic>
        <p:nvPicPr>
          <p:cNvPr id="11" name="Immagine 10">
            <a:extLst>
              <a:ext uri="{FF2B5EF4-FFF2-40B4-BE49-F238E27FC236}">
                <a16:creationId xmlns:a16="http://schemas.microsoft.com/office/drawing/2014/main" id="{5363C320-08D1-BA14-6191-4201DEFA024F}"/>
              </a:ext>
            </a:extLst>
          </p:cNvPr>
          <p:cNvPicPr>
            <a:picLocks noChangeAspect="1"/>
          </p:cNvPicPr>
          <p:nvPr/>
        </p:nvPicPr>
        <p:blipFill>
          <a:blip r:embed="rId2"/>
          <a:stretch>
            <a:fillRect/>
          </a:stretch>
        </p:blipFill>
        <p:spPr>
          <a:xfrm>
            <a:off x="3060847" y="3201645"/>
            <a:ext cx="2878019" cy="2513553"/>
          </a:xfrm>
          <a:prstGeom prst="rect">
            <a:avLst/>
          </a:prstGeom>
        </p:spPr>
      </p:pic>
    </p:spTree>
    <p:extLst>
      <p:ext uri="{BB962C8B-B14F-4D97-AF65-F5344CB8AC3E}">
        <p14:creationId xmlns:p14="http://schemas.microsoft.com/office/powerpoint/2010/main" val="193401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Esercizi energia (1) </a:t>
            </a:r>
          </a:p>
        </p:txBody>
      </p:sp>
      <p:pic>
        <p:nvPicPr>
          <p:cNvPr id="4" name="Immagine 3">
            <a:extLst>
              <a:ext uri="{FF2B5EF4-FFF2-40B4-BE49-F238E27FC236}">
                <a16:creationId xmlns:a16="http://schemas.microsoft.com/office/drawing/2014/main" id="{94CCF662-FD94-8E26-5F1C-9AE84FD70FC5}"/>
              </a:ext>
            </a:extLst>
          </p:cNvPr>
          <p:cNvPicPr>
            <a:picLocks noChangeAspect="1"/>
          </p:cNvPicPr>
          <p:nvPr/>
        </p:nvPicPr>
        <p:blipFill>
          <a:blip r:embed="rId2"/>
          <a:stretch>
            <a:fillRect/>
          </a:stretch>
        </p:blipFill>
        <p:spPr>
          <a:xfrm>
            <a:off x="1561839" y="1443818"/>
            <a:ext cx="6020322" cy="3970364"/>
          </a:xfrm>
          <a:prstGeom prst="rect">
            <a:avLst/>
          </a:prstGeom>
        </p:spPr>
      </p:pic>
    </p:spTree>
    <p:extLst>
      <p:ext uri="{BB962C8B-B14F-4D97-AF65-F5344CB8AC3E}">
        <p14:creationId xmlns:p14="http://schemas.microsoft.com/office/powerpoint/2010/main" val="37722862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Legge di Pascal</a:t>
            </a:r>
          </a:p>
        </p:txBody>
      </p:sp>
      <p:sp>
        <p:nvSpPr>
          <p:cNvPr id="9" name="CasellaDiTesto 8">
            <a:extLst>
              <a:ext uri="{FF2B5EF4-FFF2-40B4-BE49-F238E27FC236}">
                <a16:creationId xmlns:a16="http://schemas.microsoft.com/office/drawing/2014/main" id="{06C79C4C-5686-BD03-545B-7FE2935B43A8}"/>
              </a:ext>
            </a:extLst>
          </p:cNvPr>
          <p:cNvSpPr txBox="1"/>
          <p:nvPr/>
        </p:nvSpPr>
        <p:spPr>
          <a:xfrm>
            <a:off x="407597" y="1419371"/>
            <a:ext cx="8167059" cy="1477328"/>
          </a:xfrm>
          <a:prstGeom prst="rect">
            <a:avLst/>
          </a:prstGeom>
          <a:noFill/>
        </p:spPr>
        <p:txBody>
          <a:bodyPr wrap="square">
            <a:spAutoFit/>
          </a:bodyPr>
          <a:lstStyle/>
          <a:p>
            <a:r>
              <a:rPr lang="it-IT" dirty="0"/>
              <a:t>Ripetendo il medesimo ragionamento per una qualsiasi superficie passante per l’origine, concludiamo che, indipendentemente dalla direzione (e dunque dal verso) assunta dalla pressione, essa assume lo stesso valore in modulo.</a:t>
            </a:r>
          </a:p>
          <a:p>
            <a:endParaRPr lang="it-IT" dirty="0"/>
          </a:p>
          <a:p>
            <a:r>
              <a:rPr lang="it-IT" dirty="0"/>
              <a:t>Fate però attenzione che questo accadde </a:t>
            </a:r>
            <a:r>
              <a:rPr lang="it-IT" b="1" dirty="0"/>
              <a:t>solo all’interno del liquido </a:t>
            </a:r>
            <a:r>
              <a:rPr lang="it-IT" dirty="0"/>
              <a:t>considerato</a:t>
            </a:r>
          </a:p>
        </p:txBody>
      </p:sp>
      <p:pic>
        <p:nvPicPr>
          <p:cNvPr id="4" name="Immagine 3">
            <a:extLst>
              <a:ext uri="{FF2B5EF4-FFF2-40B4-BE49-F238E27FC236}">
                <a16:creationId xmlns:a16="http://schemas.microsoft.com/office/drawing/2014/main" id="{D784A73F-FBE3-8F3E-8238-13F683925A45}"/>
              </a:ext>
            </a:extLst>
          </p:cNvPr>
          <p:cNvPicPr>
            <a:picLocks noChangeAspect="1"/>
          </p:cNvPicPr>
          <p:nvPr/>
        </p:nvPicPr>
        <p:blipFill>
          <a:blip r:embed="rId2"/>
          <a:stretch>
            <a:fillRect/>
          </a:stretch>
        </p:blipFill>
        <p:spPr>
          <a:xfrm>
            <a:off x="2821253" y="3132633"/>
            <a:ext cx="3116085" cy="2873723"/>
          </a:xfrm>
          <a:prstGeom prst="rect">
            <a:avLst/>
          </a:prstGeom>
        </p:spPr>
      </p:pic>
    </p:spTree>
    <p:extLst>
      <p:ext uri="{BB962C8B-B14F-4D97-AF65-F5344CB8AC3E}">
        <p14:creationId xmlns:p14="http://schemas.microsoft.com/office/powerpoint/2010/main" val="22202008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Equilibrio idrostatico</a:t>
            </a:r>
          </a:p>
        </p:txBody>
      </p:sp>
      <p:sp>
        <p:nvSpPr>
          <p:cNvPr id="9" name="CasellaDiTesto 8">
            <a:extLst>
              <a:ext uri="{FF2B5EF4-FFF2-40B4-BE49-F238E27FC236}">
                <a16:creationId xmlns:a16="http://schemas.microsoft.com/office/drawing/2014/main" id="{06C79C4C-5686-BD03-545B-7FE2935B43A8}"/>
              </a:ext>
            </a:extLst>
          </p:cNvPr>
          <p:cNvSpPr txBox="1"/>
          <p:nvPr/>
        </p:nvSpPr>
        <p:spPr>
          <a:xfrm>
            <a:off x="407597" y="1419371"/>
            <a:ext cx="8167059" cy="1477328"/>
          </a:xfrm>
          <a:prstGeom prst="rect">
            <a:avLst/>
          </a:prstGeom>
          <a:noFill/>
        </p:spPr>
        <p:txBody>
          <a:bodyPr wrap="square">
            <a:spAutoFit/>
          </a:bodyPr>
          <a:lstStyle/>
          <a:p>
            <a:r>
              <a:rPr lang="it-IT" dirty="0"/>
              <a:t>Al contrario, definiamo lo stato di quiete di un liquido, detto </a:t>
            </a:r>
            <a:r>
              <a:rPr lang="it-IT" b="1" dirty="0"/>
              <a:t>equilibrio idrostatico.</a:t>
            </a:r>
          </a:p>
          <a:p>
            <a:endParaRPr lang="it-IT" b="1" dirty="0"/>
          </a:p>
          <a:p>
            <a:r>
              <a:rPr lang="it-IT" b="1" dirty="0"/>
              <a:t>«</a:t>
            </a:r>
            <a:r>
              <a:rPr lang="it-IT" dirty="0"/>
              <a:t>Un liquido ideale si dice in equilibrio quando, su un qualunque elemento di superficie del liquido, le pressioni esercitate sulle due facce della superficie sono uguali in modulo ma opposte in verso»</a:t>
            </a:r>
          </a:p>
        </p:txBody>
      </p:sp>
      <p:pic>
        <p:nvPicPr>
          <p:cNvPr id="1026" name="Picture 2">
            <a:extLst>
              <a:ext uri="{FF2B5EF4-FFF2-40B4-BE49-F238E27FC236}">
                <a16:creationId xmlns:a16="http://schemas.microsoft.com/office/drawing/2014/main" id="{4DF5ED45-3B88-1920-4227-8BCDAEB62F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1223" y="3201645"/>
            <a:ext cx="3049708" cy="2567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72221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Torchio idraulico</a:t>
            </a:r>
          </a:p>
        </p:txBody>
      </p:sp>
      <p:pic>
        <p:nvPicPr>
          <p:cNvPr id="8" name="Immagine 7">
            <a:extLst>
              <a:ext uri="{FF2B5EF4-FFF2-40B4-BE49-F238E27FC236}">
                <a16:creationId xmlns:a16="http://schemas.microsoft.com/office/drawing/2014/main" id="{88E7A89C-4F83-9F02-54D3-4B3F05E3FA7B}"/>
              </a:ext>
            </a:extLst>
          </p:cNvPr>
          <p:cNvPicPr>
            <a:picLocks noChangeAspect="1"/>
          </p:cNvPicPr>
          <p:nvPr/>
        </p:nvPicPr>
        <p:blipFill>
          <a:blip r:embed="rId2"/>
          <a:stretch>
            <a:fillRect/>
          </a:stretch>
        </p:blipFill>
        <p:spPr>
          <a:xfrm>
            <a:off x="1395005" y="1456247"/>
            <a:ext cx="6674817" cy="1193987"/>
          </a:xfrm>
          <a:prstGeom prst="rect">
            <a:avLst/>
          </a:prstGeom>
        </p:spPr>
      </p:pic>
      <p:pic>
        <p:nvPicPr>
          <p:cNvPr id="11" name="Immagine 10">
            <a:extLst>
              <a:ext uri="{FF2B5EF4-FFF2-40B4-BE49-F238E27FC236}">
                <a16:creationId xmlns:a16="http://schemas.microsoft.com/office/drawing/2014/main" id="{0F8672ED-4AD1-41D2-C603-04037584E477}"/>
              </a:ext>
            </a:extLst>
          </p:cNvPr>
          <p:cNvPicPr>
            <a:picLocks noChangeAspect="1"/>
          </p:cNvPicPr>
          <p:nvPr/>
        </p:nvPicPr>
        <p:blipFill>
          <a:blip r:embed="rId3"/>
          <a:stretch>
            <a:fillRect/>
          </a:stretch>
        </p:blipFill>
        <p:spPr>
          <a:xfrm>
            <a:off x="1256983" y="2733263"/>
            <a:ext cx="6906362" cy="2409697"/>
          </a:xfrm>
          <a:prstGeom prst="rect">
            <a:avLst/>
          </a:prstGeom>
        </p:spPr>
      </p:pic>
    </p:spTree>
    <p:extLst>
      <p:ext uri="{BB962C8B-B14F-4D97-AF65-F5344CB8AC3E}">
        <p14:creationId xmlns:p14="http://schemas.microsoft.com/office/powerpoint/2010/main" val="7979492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Torchio idraulico</a:t>
            </a:r>
          </a:p>
        </p:txBody>
      </p:sp>
      <p:pic>
        <p:nvPicPr>
          <p:cNvPr id="4" name="Immagine 3">
            <a:extLst>
              <a:ext uri="{FF2B5EF4-FFF2-40B4-BE49-F238E27FC236}">
                <a16:creationId xmlns:a16="http://schemas.microsoft.com/office/drawing/2014/main" id="{1F61F086-EBB0-7CB3-F150-13FB0FA3647E}"/>
              </a:ext>
            </a:extLst>
          </p:cNvPr>
          <p:cNvPicPr>
            <a:picLocks noChangeAspect="1"/>
          </p:cNvPicPr>
          <p:nvPr/>
        </p:nvPicPr>
        <p:blipFill>
          <a:blip r:embed="rId2"/>
          <a:stretch>
            <a:fillRect/>
          </a:stretch>
        </p:blipFill>
        <p:spPr>
          <a:xfrm>
            <a:off x="1375133" y="1809609"/>
            <a:ext cx="6393734" cy="3238781"/>
          </a:xfrm>
          <a:prstGeom prst="rect">
            <a:avLst/>
          </a:prstGeom>
        </p:spPr>
      </p:pic>
    </p:spTree>
    <p:extLst>
      <p:ext uri="{BB962C8B-B14F-4D97-AF65-F5344CB8AC3E}">
        <p14:creationId xmlns:p14="http://schemas.microsoft.com/office/powerpoint/2010/main" val="17300713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Legge di Archimede</a:t>
            </a:r>
          </a:p>
        </p:txBody>
      </p:sp>
      <p:sp>
        <p:nvSpPr>
          <p:cNvPr id="11" name="CasellaDiTesto 10">
            <a:extLst>
              <a:ext uri="{FF2B5EF4-FFF2-40B4-BE49-F238E27FC236}">
                <a16:creationId xmlns:a16="http://schemas.microsoft.com/office/drawing/2014/main" id="{C75D0F2E-995B-3356-024E-4036CFABE3FE}"/>
              </a:ext>
            </a:extLst>
          </p:cNvPr>
          <p:cNvSpPr txBox="1"/>
          <p:nvPr/>
        </p:nvSpPr>
        <p:spPr>
          <a:xfrm>
            <a:off x="261891" y="1521322"/>
            <a:ext cx="8620218" cy="1200329"/>
          </a:xfrm>
          <a:prstGeom prst="rect">
            <a:avLst/>
          </a:prstGeom>
          <a:noFill/>
        </p:spPr>
        <p:txBody>
          <a:bodyPr wrap="square">
            <a:spAutoFit/>
          </a:bodyPr>
          <a:lstStyle/>
          <a:p>
            <a:r>
              <a:rPr lang="it-IT" dirty="0"/>
              <a:t>«Un corpo immerso in un fluido subisce una spinta dal basso verso l’alto che è pari al peso del volume del liquido spostato dal corpo»</a:t>
            </a:r>
          </a:p>
          <a:p>
            <a:endParaRPr lang="it-IT" dirty="0"/>
          </a:p>
          <a:p>
            <a:r>
              <a:rPr lang="it-IT" dirty="0"/>
              <a:t>Nella legge di Archimede entrano in gioco due forze:</a:t>
            </a:r>
          </a:p>
        </p:txBody>
      </p:sp>
      <p:pic>
        <p:nvPicPr>
          <p:cNvPr id="13" name="Immagine 12">
            <a:extLst>
              <a:ext uri="{FF2B5EF4-FFF2-40B4-BE49-F238E27FC236}">
                <a16:creationId xmlns:a16="http://schemas.microsoft.com/office/drawing/2014/main" id="{49DF5248-804F-4CE1-5A23-235B3EEC97D6}"/>
              </a:ext>
            </a:extLst>
          </p:cNvPr>
          <p:cNvPicPr>
            <a:picLocks noChangeAspect="1"/>
          </p:cNvPicPr>
          <p:nvPr/>
        </p:nvPicPr>
        <p:blipFill>
          <a:blip r:embed="rId2"/>
          <a:stretch>
            <a:fillRect/>
          </a:stretch>
        </p:blipFill>
        <p:spPr>
          <a:xfrm>
            <a:off x="155360" y="2910844"/>
            <a:ext cx="8362765" cy="3062421"/>
          </a:xfrm>
          <a:prstGeom prst="rect">
            <a:avLst/>
          </a:prstGeom>
        </p:spPr>
      </p:pic>
    </p:spTree>
    <p:extLst>
      <p:ext uri="{BB962C8B-B14F-4D97-AF65-F5344CB8AC3E}">
        <p14:creationId xmlns:p14="http://schemas.microsoft.com/office/powerpoint/2010/main" val="20437645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Legge di Archimede</a:t>
            </a:r>
          </a:p>
        </p:txBody>
      </p:sp>
      <p:pic>
        <p:nvPicPr>
          <p:cNvPr id="4" name="Immagine 3">
            <a:extLst>
              <a:ext uri="{FF2B5EF4-FFF2-40B4-BE49-F238E27FC236}">
                <a16:creationId xmlns:a16="http://schemas.microsoft.com/office/drawing/2014/main" id="{7D272513-6E9E-1416-42A5-6F56B34180AA}"/>
              </a:ext>
            </a:extLst>
          </p:cNvPr>
          <p:cNvPicPr>
            <a:picLocks noChangeAspect="1"/>
          </p:cNvPicPr>
          <p:nvPr/>
        </p:nvPicPr>
        <p:blipFill>
          <a:blip r:embed="rId2"/>
          <a:stretch>
            <a:fillRect/>
          </a:stretch>
        </p:blipFill>
        <p:spPr>
          <a:xfrm>
            <a:off x="1089358" y="1508318"/>
            <a:ext cx="6965284" cy="4214225"/>
          </a:xfrm>
          <a:prstGeom prst="rect">
            <a:avLst/>
          </a:prstGeom>
        </p:spPr>
      </p:pic>
    </p:spTree>
    <p:extLst>
      <p:ext uri="{BB962C8B-B14F-4D97-AF65-F5344CB8AC3E}">
        <p14:creationId xmlns:p14="http://schemas.microsoft.com/office/powerpoint/2010/main" val="8248729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Legge di Archimede</a:t>
            </a:r>
          </a:p>
        </p:txBody>
      </p:sp>
      <p:pic>
        <p:nvPicPr>
          <p:cNvPr id="7" name="Immagine 6">
            <a:extLst>
              <a:ext uri="{FF2B5EF4-FFF2-40B4-BE49-F238E27FC236}">
                <a16:creationId xmlns:a16="http://schemas.microsoft.com/office/drawing/2014/main" id="{35AE1B6D-EA92-C035-7996-4ADEF33DC3C9}"/>
              </a:ext>
            </a:extLst>
          </p:cNvPr>
          <p:cNvPicPr>
            <a:picLocks noChangeAspect="1"/>
          </p:cNvPicPr>
          <p:nvPr/>
        </p:nvPicPr>
        <p:blipFill>
          <a:blip r:embed="rId2"/>
          <a:stretch>
            <a:fillRect/>
          </a:stretch>
        </p:blipFill>
        <p:spPr>
          <a:xfrm>
            <a:off x="666411" y="1564219"/>
            <a:ext cx="7811177" cy="4160881"/>
          </a:xfrm>
          <a:prstGeom prst="rect">
            <a:avLst/>
          </a:prstGeom>
        </p:spPr>
      </p:pic>
    </p:spTree>
    <p:extLst>
      <p:ext uri="{BB962C8B-B14F-4D97-AF65-F5344CB8AC3E}">
        <p14:creationId xmlns:p14="http://schemas.microsoft.com/office/powerpoint/2010/main" val="2406439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Legge di Archimede</a:t>
            </a:r>
          </a:p>
        </p:txBody>
      </p:sp>
      <p:pic>
        <p:nvPicPr>
          <p:cNvPr id="4" name="Immagine 3">
            <a:extLst>
              <a:ext uri="{FF2B5EF4-FFF2-40B4-BE49-F238E27FC236}">
                <a16:creationId xmlns:a16="http://schemas.microsoft.com/office/drawing/2014/main" id="{1C71132A-5903-4596-6BCF-CFA1B482B256}"/>
              </a:ext>
            </a:extLst>
          </p:cNvPr>
          <p:cNvPicPr>
            <a:picLocks noChangeAspect="1"/>
          </p:cNvPicPr>
          <p:nvPr/>
        </p:nvPicPr>
        <p:blipFill>
          <a:blip r:embed="rId2"/>
          <a:stretch>
            <a:fillRect/>
          </a:stretch>
        </p:blipFill>
        <p:spPr>
          <a:xfrm>
            <a:off x="1526876" y="1249621"/>
            <a:ext cx="5819452" cy="4926202"/>
          </a:xfrm>
          <a:prstGeom prst="rect">
            <a:avLst/>
          </a:prstGeom>
        </p:spPr>
      </p:pic>
    </p:spTree>
    <p:extLst>
      <p:ext uri="{BB962C8B-B14F-4D97-AF65-F5344CB8AC3E}">
        <p14:creationId xmlns:p14="http://schemas.microsoft.com/office/powerpoint/2010/main" val="12047435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Legge di Archimede</a:t>
            </a:r>
          </a:p>
        </p:txBody>
      </p:sp>
      <p:pic>
        <p:nvPicPr>
          <p:cNvPr id="3074" name="Picture 2" descr="Iceberg spinta di Archimede">
            <a:extLst>
              <a:ext uri="{FF2B5EF4-FFF2-40B4-BE49-F238E27FC236}">
                <a16:creationId xmlns:a16="http://schemas.microsoft.com/office/drawing/2014/main" id="{29BFA9EA-13D7-8F1B-7413-70EA604E0D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0750" y="2090738"/>
            <a:ext cx="4762500"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23158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Legge di Archimede</a:t>
            </a:r>
          </a:p>
        </p:txBody>
      </p:sp>
      <p:pic>
        <p:nvPicPr>
          <p:cNvPr id="3074" name="Picture 2" descr="Iceberg spinta di Archimede">
            <a:extLst>
              <a:ext uri="{FF2B5EF4-FFF2-40B4-BE49-F238E27FC236}">
                <a16:creationId xmlns:a16="http://schemas.microsoft.com/office/drawing/2014/main" id="{29BFA9EA-13D7-8F1B-7413-70EA604E0D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0750" y="2090738"/>
            <a:ext cx="4762500"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855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Esercizi energia (2) </a:t>
            </a:r>
          </a:p>
        </p:txBody>
      </p:sp>
      <p:pic>
        <p:nvPicPr>
          <p:cNvPr id="5" name="Immagine 4">
            <a:extLst>
              <a:ext uri="{FF2B5EF4-FFF2-40B4-BE49-F238E27FC236}">
                <a16:creationId xmlns:a16="http://schemas.microsoft.com/office/drawing/2014/main" id="{E6DB62A5-C453-837C-F11C-3C8593493AF6}"/>
              </a:ext>
            </a:extLst>
          </p:cNvPr>
          <p:cNvPicPr>
            <a:picLocks noChangeAspect="1"/>
          </p:cNvPicPr>
          <p:nvPr/>
        </p:nvPicPr>
        <p:blipFill>
          <a:blip r:embed="rId2"/>
          <a:stretch>
            <a:fillRect/>
          </a:stretch>
        </p:blipFill>
        <p:spPr>
          <a:xfrm>
            <a:off x="1131272" y="2819347"/>
            <a:ext cx="6881456" cy="1219306"/>
          </a:xfrm>
          <a:prstGeom prst="rect">
            <a:avLst/>
          </a:prstGeom>
        </p:spPr>
      </p:pic>
    </p:spTree>
    <p:extLst>
      <p:ext uri="{BB962C8B-B14F-4D97-AF65-F5344CB8AC3E}">
        <p14:creationId xmlns:p14="http://schemas.microsoft.com/office/powerpoint/2010/main" val="6306730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Esercizi di riassunto (1)</a:t>
            </a:r>
          </a:p>
        </p:txBody>
      </p:sp>
      <p:pic>
        <p:nvPicPr>
          <p:cNvPr id="4" name="Immagine 3">
            <a:extLst>
              <a:ext uri="{FF2B5EF4-FFF2-40B4-BE49-F238E27FC236}">
                <a16:creationId xmlns:a16="http://schemas.microsoft.com/office/drawing/2014/main" id="{D32FB1E5-9E3C-68A5-1742-0AD18829CA06}"/>
              </a:ext>
            </a:extLst>
          </p:cNvPr>
          <p:cNvPicPr>
            <a:picLocks noChangeAspect="1"/>
          </p:cNvPicPr>
          <p:nvPr/>
        </p:nvPicPr>
        <p:blipFill>
          <a:blip r:embed="rId2"/>
          <a:stretch>
            <a:fillRect/>
          </a:stretch>
        </p:blipFill>
        <p:spPr>
          <a:xfrm>
            <a:off x="635929" y="3034156"/>
            <a:ext cx="7872142" cy="944962"/>
          </a:xfrm>
          <a:prstGeom prst="rect">
            <a:avLst/>
          </a:prstGeom>
        </p:spPr>
      </p:pic>
    </p:spTree>
    <p:extLst>
      <p:ext uri="{BB962C8B-B14F-4D97-AF65-F5344CB8AC3E}">
        <p14:creationId xmlns:p14="http://schemas.microsoft.com/office/powerpoint/2010/main" val="42623552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Esercizi di riassunto (1)</a:t>
            </a:r>
          </a:p>
        </p:txBody>
      </p:sp>
      <p:pic>
        <p:nvPicPr>
          <p:cNvPr id="7" name="Immagine 6">
            <a:extLst>
              <a:ext uri="{FF2B5EF4-FFF2-40B4-BE49-F238E27FC236}">
                <a16:creationId xmlns:a16="http://schemas.microsoft.com/office/drawing/2014/main" id="{8382EA63-A568-FD1F-AAF6-640A0EF411A7}"/>
              </a:ext>
            </a:extLst>
          </p:cNvPr>
          <p:cNvPicPr>
            <a:picLocks noChangeAspect="1"/>
          </p:cNvPicPr>
          <p:nvPr/>
        </p:nvPicPr>
        <p:blipFill>
          <a:blip r:embed="rId2"/>
          <a:stretch>
            <a:fillRect/>
          </a:stretch>
        </p:blipFill>
        <p:spPr>
          <a:xfrm>
            <a:off x="552527" y="1587663"/>
            <a:ext cx="8176969" cy="3993226"/>
          </a:xfrm>
          <a:prstGeom prst="rect">
            <a:avLst/>
          </a:prstGeom>
        </p:spPr>
      </p:pic>
    </p:spTree>
    <p:extLst>
      <p:ext uri="{BB962C8B-B14F-4D97-AF65-F5344CB8AC3E}">
        <p14:creationId xmlns:p14="http://schemas.microsoft.com/office/powerpoint/2010/main" val="10543838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Esercizi di riassunto (1)</a:t>
            </a:r>
          </a:p>
        </p:txBody>
      </p:sp>
      <p:pic>
        <p:nvPicPr>
          <p:cNvPr id="4" name="Immagine 3">
            <a:extLst>
              <a:ext uri="{FF2B5EF4-FFF2-40B4-BE49-F238E27FC236}">
                <a16:creationId xmlns:a16="http://schemas.microsoft.com/office/drawing/2014/main" id="{317A8CD4-ADF8-81E4-7F7A-D50A438E3266}"/>
              </a:ext>
            </a:extLst>
          </p:cNvPr>
          <p:cNvPicPr>
            <a:picLocks noChangeAspect="1"/>
          </p:cNvPicPr>
          <p:nvPr/>
        </p:nvPicPr>
        <p:blipFill>
          <a:blip r:embed="rId2"/>
          <a:stretch>
            <a:fillRect/>
          </a:stretch>
        </p:blipFill>
        <p:spPr>
          <a:xfrm>
            <a:off x="1535167" y="2453555"/>
            <a:ext cx="6073666" cy="1950889"/>
          </a:xfrm>
          <a:prstGeom prst="rect">
            <a:avLst/>
          </a:prstGeom>
        </p:spPr>
      </p:pic>
    </p:spTree>
    <p:extLst>
      <p:ext uri="{BB962C8B-B14F-4D97-AF65-F5344CB8AC3E}">
        <p14:creationId xmlns:p14="http://schemas.microsoft.com/office/powerpoint/2010/main" val="22454991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Esercizi di riassunto (2)</a:t>
            </a:r>
          </a:p>
        </p:txBody>
      </p:sp>
      <p:pic>
        <p:nvPicPr>
          <p:cNvPr id="5" name="Immagine 4">
            <a:extLst>
              <a:ext uri="{FF2B5EF4-FFF2-40B4-BE49-F238E27FC236}">
                <a16:creationId xmlns:a16="http://schemas.microsoft.com/office/drawing/2014/main" id="{07552AAA-000F-62A3-1EDE-5BD32A144354}"/>
              </a:ext>
            </a:extLst>
          </p:cNvPr>
          <p:cNvPicPr>
            <a:picLocks noChangeAspect="1"/>
          </p:cNvPicPr>
          <p:nvPr/>
        </p:nvPicPr>
        <p:blipFill>
          <a:blip r:embed="rId2"/>
          <a:stretch>
            <a:fillRect/>
          </a:stretch>
        </p:blipFill>
        <p:spPr>
          <a:xfrm>
            <a:off x="578774" y="2887933"/>
            <a:ext cx="7986452" cy="1082134"/>
          </a:xfrm>
          <a:prstGeom prst="rect">
            <a:avLst/>
          </a:prstGeom>
        </p:spPr>
      </p:pic>
    </p:spTree>
    <p:extLst>
      <p:ext uri="{BB962C8B-B14F-4D97-AF65-F5344CB8AC3E}">
        <p14:creationId xmlns:p14="http://schemas.microsoft.com/office/powerpoint/2010/main" val="8196294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Esercizi di riassunto (2)</a:t>
            </a:r>
          </a:p>
        </p:txBody>
      </p:sp>
      <p:pic>
        <p:nvPicPr>
          <p:cNvPr id="4" name="Immagine 3">
            <a:extLst>
              <a:ext uri="{FF2B5EF4-FFF2-40B4-BE49-F238E27FC236}">
                <a16:creationId xmlns:a16="http://schemas.microsoft.com/office/drawing/2014/main" id="{6E786A06-93EE-2333-00A7-987533D19C9E}"/>
              </a:ext>
            </a:extLst>
          </p:cNvPr>
          <p:cNvPicPr>
            <a:picLocks noChangeAspect="1"/>
          </p:cNvPicPr>
          <p:nvPr/>
        </p:nvPicPr>
        <p:blipFill>
          <a:blip r:embed="rId2"/>
          <a:stretch>
            <a:fillRect/>
          </a:stretch>
        </p:blipFill>
        <p:spPr>
          <a:xfrm>
            <a:off x="662601" y="2045850"/>
            <a:ext cx="7818798" cy="2766300"/>
          </a:xfrm>
          <a:prstGeom prst="rect">
            <a:avLst/>
          </a:prstGeom>
        </p:spPr>
      </p:pic>
    </p:spTree>
    <p:extLst>
      <p:ext uri="{BB962C8B-B14F-4D97-AF65-F5344CB8AC3E}">
        <p14:creationId xmlns:p14="http://schemas.microsoft.com/office/powerpoint/2010/main" val="16859872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Esercizi di riassunto (2)</a:t>
            </a:r>
          </a:p>
        </p:txBody>
      </p:sp>
      <p:pic>
        <p:nvPicPr>
          <p:cNvPr id="5" name="Immagine 4">
            <a:extLst>
              <a:ext uri="{FF2B5EF4-FFF2-40B4-BE49-F238E27FC236}">
                <a16:creationId xmlns:a16="http://schemas.microsoft.com/office/drawing/2014/main" id="{8911F3C3-89F1-57EF-60AC-961112AF761B}"/>
              </a:ext>
            </a:extLst>
          </p:cNvPr>
          <p:cNvPicPr>
            <a:picLocks noChangeAspect="1"/>
          </p:cNvPicPr>
          <p:nvPr/>
        </p:nvPicPr>
        <p:blipFill>
          <a:blip r:embed="rId2"/>
          <a:stretch>
            <a:fillRect/>
          </a:stretch>
        </p:blipFill>
        <p:spPr>
          <a:xfrm>
            <a:off x="670222" y="2674554"/>
            <a:ext cx="7803556" cy="1508891"/>
          </a:xfrm>
          <a:prstGeom prst="rect">
            <a:avLst/>
          </a:prstGeom>
        </p:spPr>
      </p:pic>
    </p:spTree>
    <p:extLst>
      <p:ext uri="{BB962C8B-B14F-4D97-AF65-F5344CB8AC3E}">
        <p14:creationId xmlns:p14="http://schemas.microsoft.com/office/powerpoint/2010/main" val="18169924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Esercizi di riassunto (3)</a:t>
            </a:r>
          </a:p>
        </p:txBody>
      </p:sp>
      <p:pic>
        <p:nvPicPr>
          <p:cNvPr id="4" name="Immagine 3">
            <a:extLst>
              <a:ext uri="{FF2B5EF4-FFF2-40B4-BE49-F238E27FC236}">
                <a16:creationId xmlns:a16="http://schemas.microsoft.com/office/drawing/2014/main" id="{183CEDDC-0980-9941-D49A-45CDF4A9492C}"/>
              </a:ext>
            </a:extLst>
          </p:cNvPr>
          <p:cNvPicPr>
            <a:picLocks noChangeAspect="1"/>
          </p:cNvPicPr>
          <p:nvPr/>
        </p:nvPicPr>
        <p:blipFill>
          <a:blip r:embed="rId2"/>
          <a:stretch>
            <a:fillRect/>
          </a:stretch>
        </p:blipFill>
        <p:spPr>
          <a:xfrm>
            <a:off x="776911" y="1577179"/>
            <a:ext cx="7590178" cy="3703641"/>
          </a:xfrm>
          <a:prstGeom prst="rect">
            <a:avLst/>
          </a:prstGeom>
        </p:spPr>
      </p:pic>
    </p:spTree>
    <p:extLst>
      <p:ext uri="{BB962C8B-B14F-4D97-AF65-F5344CB8AC3E}">
        <p14:creationId xmlns:p14="http://schemas.microsoft.com/office/powerpoint/2010/main" val="14686982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Esercizi di riassunto (3)</a:t>
            </a:r>
          </a:p>
        </p:txBody>
      </p:sp>
      <p:pic>
        <p:nvPicPr>
          <p:cNvPr id="5" name="Immagine 4">
            <a:extLst>
              <a:ext uri="{FF2B5EF4-FFF2-40B4-BE49-F238E27FC236}">
                <a16:creationId xmlns:a16="http://schemas.microsoft.com/office/drawing/2014/main" id="{317D7902-24D7-EC3B-4497-65CC0164AEA7}"/>
              </a:ext>
            </a:extLst>
          </p:cNvPr>
          <p:cNvPicPr>
            <a:picLocks noChangeAspect="1"/>
          </p:cNvPicPr>
          <p:nvPr/>
        </p:nvPicPr>
        <p:blipFill>
          <a:blip r:embed="rId2"/>
          <a:stretch>
            <a:fillRect/>
          </a:stretch>
        </p:blipFill>
        <p:spPr>
          <a:xfrm>
            <a:off x="2160061" y="1558128"/>
            <a:ext cx="4823878" cy="3741744"/>
          </a:xfrm>
          <a:prstGeom prst="rect">
            <a:avLst/>
          </a:prstGeom>
        </p:spPr>
      </p:pic>
    </p:spTree>
    <p:extLst>
      <p:ext uri="{BB962C8B-B14F-4D97-AF65-F5344CB8AC3E}">
        <p14:creationId xmlns:p14="http://schemas.microsoft.com/office/powerpoint/2010/main" val="8004783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Termodinamica</a:t>
            </a:r>
          </a:p>
        </p:txBody>
      </p:sp>
      <p:sp>
        <p:nvSpPr>
          <p:cNvPr id="3" name="CasellaDiTesto 2">
            <a:extLst>
              <a:ext uri="{FF2B5EF4-FFF2-40B4-BE49-F238E27FC236}">
                <a16:creationId xmlns:a16="http://schemas.microsoft.com/office/drawing/2014/main" id="{AA595710-4A8C-3A2E-151E-D01DF244D9FE}"/>
              </a:ext>
            </a:extLst>
          </p:cNvPr>
          <p:cNvSpPr txBox="1"/>
          <p:nvPr/>
        </p:nvSpPr>
        <p:spPr>
          <a:xfrm>
            <a:off x="314864" y="1515595"/>
            <a:ext cx="8514272" cy="2165145"/>
          </a:xfrm>
          <a:prstGeom prst="rect">
            <a:avLst/>
          </a:prstGeom>
          <a:noFill/>
        </p:spPr>
        <p:txBody>
          <a:bodyPr wrap="square" rtlCol="0">
            <a:spAutoFit/>
          </a:bodyPr>
          <a:lstStyle/>
          <a:p>
            <a:pPr>
              <a:lnSpc>
                <a:spcPct val="107000"/>
              </a:lnSpc>
              <a:spcAft>
                <a:spcPts val="800"/>
              </a:spcAft>
            </a:pPr>
            <a:r>
              <a:rPr lang="it-IT" kern="100" dirty="0">
                <a:latin typeface="Calibri" panose="020F0502020204030204" pitchFamily="34" charset="0"/>
                <a:ea typeface="Calibri" panose="020F0502020204030204" pitchFamily="34" charset="0"/>
                <a:cs typeface="Times New Roman" panose="02020603050405020304" pitchFamily="18" charset="0"/>
              </a:rPr>
              <a:t>La </a:t>
            </a:r>
            <a:r>
              <a:rPr lang="it-IT" b="1" kern="100" dirty="0">
                <a:latin typeface="Calibri" panose="020F0502020204030204" pitchFamily="34" charset="0"/>
                <a:ea typeface="Calibri" panose="020F0502020204030204" pitchFamily="34" charset="0"/>
                <a:cs typeface="Times New Roman" panose="02020603050405020304" pitchFamily="18" charset="0"/>
              </a:rPr>
              <a:t>termodinamica</a:t>
            </a:r>
            <a:r>
              <a:rPr lang="it-IT" kern="100" dirty="0">
                <a:latin typeface="Calibri" panose="020F0502020204030204" pitchFamily="34" charset="0"/>
                <a:ea typeface="Calibri" panose="020F0502020204030204" pitchFamily="34" charset="0"/>
                <a:cs typeface="Times New Roman" panose="02020603050405020304" pitchFamily="18" charset="0"/>
              </a:rPr>
              <a:t> studia i processi che coinvolgono il calore.</a:t>
            </a:r>
          </a:p>
          <a:p>
            <a:pPr>
              <a:lnSpc>
                <a:spcPct val="107000"/>
              </a:lnSpc>
              <a:spcAft>
                <a:spcPts val="800"/>
              </a:spcAft>
            </a:pPr>
            <a:endParaRPr lang="it-IT" kern="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La </a:t>
            </a:r>
            <a:r>
              <a:rPr lang="it-IT" sz="1800" b="1" kern="100" dirty="0">
                <a:effectLst/>
                <a:latin typeface="Calibri" panose="020F0502020204030204" pitchFamily="34" charset="0"/>
                <a:ea typeface="Calibri" panose="020F0502020204030204" pitchFamily="34" charset="0"/>
                <a:cs typeface="Times New Roman" panose="02020603050405020304" pitchFamily="18" charset="0"/>
              </a:rPr>
              <a:t>temperatura</a:t>
            </a: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 è una proprietà del sistema legata all’energia interna. Essa è una grandezza misurabile con il termometro ed è il livello di energia raggiunto da un corpo.</a:t>
            </a:r>
          </a:p>
          <a:p>
            <a:pPr>
              <a:lnSpc>
                <a:spcPct val="107000"/>
              </a:lnSpc>
              <a:spcAft>
                <a:spcPts val="800"/>
              </a:spcAft>
            </a:pP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Il </a:t>
            </a:r>
            <a:r>
              <a:rPr lang="it-IT" sz="1800" b="1" kern="100" dirty="0">
                <a:effectLst/>
                <a:latin typeface="Calibri" panose="020F0502020204030204" pitchFamily="34" charset="0"/>
                <a:ea typeface="Calibri" panose="020F0502020204030204" pitchFamily="34" charset="0"/>
                <a:cs typeface="Times New Roman" panose="02020603050405020304" pitchFamily="18" charset="0"/>
              </a:rPr>
              <a:t>calore</a:t>
            </a: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 è la quantità di energia termica scambiata fra due sistemi. È una forma di trasferimento di energia.</a:t>
            </a:r>
          </a:p>
        </p:txBody>
      </p:sp>
      <p:cxnSp>
        <p:nvCxnSpPr>
          <p:cNvPr id="6" name="Connettore 2 5">
            <a:extLst>
              <a:ext uri="{FF2B5EF4-FFF2-40B4-BE49-F238E27FC236}">
                <a16:creationId xmlns:a16="http://schemas.microsoft.com/office/drawing/2014/main" id="{C5A95B6C-5751-92D0-9FCD-301CEEBF0520}"/>
              </a:ext>
            </a:extLst>
          </p:cNvPr>
          <p:cNvCxnSpPr>
            <a:cxnSpLocks/>
          </p:cNvCxnSpPr>
          <p:nvPr/>
        </p:nvCxnSpPr>
        <p:spPr>
          <a:xfrm>
            <a:off x="4494363" y="1820173"/>
            <a:ext cx="0" cy="543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8">
            <a:extLst>
              <a:ext uri="{FF2B5EF4-FFF2-40B4-BE49-F238E27FC236}">
                <a16:creationId xmlns:a16="http://schemas.microsoft.com/office/drawing/2014/main" id="{A7704769-07A5-27C1-5F9A-E97208986CE7}"/>
              </a:ext>
            </a:extLst>
          </p:cNvPr>
          <p:cNvCxnSpPr>
            <a:cxnSpLocks/>
          </p:cNvCxnSpPr>
          <p:nvPr/>
        </p:nvCxnSpPr>
        <p:spPr>
          <a:xfrm>
            <a:off x="4494363" y="3680740"/>
            <a:ext cx="0" cy="543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CasellaDiTesto 9">
            <a:extLst>
              <a:ext uri="{FF2B5EF4-FFF2-40B4-BE49-F238E27FC236}">
                <a16:creationId xmlns:a16="http://schemas.microsoft.com/office/drawing/2014/main" id="{CF74DEE8-405E-62EA-67C5-DFCD5E6AAEEE}"/>
              </a:ext>
            </a:extLst>
          </p:cNvPr>
          <p:cNvSpPr txBox="1"/>
          <p:nvPr/>
        </p:nvSpPr>
        <p:spPr>
          <a:xfrm>
            <a:off x="314864" y="4224204"/>
            <a:ext cx="8514272" cy="375552"/>
          </a:xfrm>
          <a:prstGeom prst="rect">
            <a:avLst/>
          </a:prstGeom>
          <a:noFill/>
        </p:spPr>
        <p:txBody>
          <a:bodyPr wrap="square" rtlCol="0">
            <a:spAutoFit/>
          </a:bodyPr>
          <a:lstStyle/>
          <a:p>
            <a:pPr>
              <a:lnSpc>
                <a:spcPct val="107000"/>
              </a:lnSpc>
              <a:spcAft>
                <a:spcPts val="800"/>
              </a:spcAft>
            </a:pPr>
            <a:r>
              <a:rPr lang="it-IT" kern="100" dirty="0">
                <a:latin typeface="Calibri" panose="020F0502020204030204" pitchFamily="34" charset="0"/>
                <a:ea typeface="Calibri" panose="020F0502020204030204" pitchFamily="34" charset="0"/>
                <a:cs typeface="Times New Roman" panose="02020603050405020304" pitchFamily="18" charset="0"/>
              </a:rPr>
              <a:t>Questa si misura in kelvin (K) oppure in gradi Celsius (C).</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594557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Termodinamica</a:t>
            </a:r>
          </a:p>
        </p:txBody>
      </p:sp>
      <p:pic>
        <p:nvPicPr>
          <p:cNvPr id="5" name="Immagine 4">
            <a:extLst>
              <a:ext uri="{FF2B5EF4-FFF2-40B4-BE49-F238E27FC236}">
                <a16:creationId xmlns:a16="http://schemas.microsoft.com/office/drawing/2014/main" id="{FA790315-450C-E467-2FF2-874678BF5FF7}"/>
              </a:ext>
            </a:extLst>
          </p:cNvPr>
          <p:cNvPicPr>
            <a:picLocks noChangeAspect="1"/>
          </p:cNvPicPr>
          <p:nvPr/>
        </p:nvPicPr>
        <p:blipFill>
          <a:blip r:embed="rId2"/>
          <a:stretch>
            <a:fillRect/>
          </a:stretch>
        </p:blipFill>
        <p:spPr>
          <a:xfrm>
            <a:off x="1041246" y="1386184"/>
            <a:ext cx="7061507" cy="4624480"/>
          </a:xfrm>
          <a:prstGeom prst="rect">
            <a:avLst/>
          </a:prstGeom>
        </p:spPr>
      </p:pic>
    </p:spTree>
    <p:extLst>
      <p:ext uri="{BB962C8B-B14F-4D97-AF65-F5344CB8AC3E}">
        <p14:creationId xmlns:p14="http://schemas.microsoft.com/office/powerpoint/2010/main" val="2270489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Esercizi energia (2) </a:t>
            </a:r>
          </a:p>
        </p:txBody>
      </p:sp>
      <p:pic>
        <p:nvPicPr>
          <p:cNvPr id="7" name="Immagine 6">
            <a:extLst>
              <a:ext uri="{FF2B5EF4-FFF2-40B4-BE49-F238E27FC236}">
                <a16:creationId xmlns:a16="http://schemas.microsoft.com/office/drawing/2014/main" id="{40B1E91E-AB10-D1C0-5997-F89AA76EFFF8}"/>
              </a:ext>
            </a:extLst>
          </p:cNvPr>
          <p:cNvPicPr>
            <a:picLocks noChangeAspect="1"/>
          </p:cNvPicPr>
          <p:nvPr/>
        </p:nvPicPr>
        <p:blipFill>
          <a:blip r:embed="rId2"/>
          <a:stretch>
            <a:fillRect/>
          </a:stretch>
        </p:blipFill>
        <p:spPr>
          <a:xfrm>
            <a:off x="1638046" y="1921407"/>
            <a:ext cx="5867908" cy="1272650"/>
          </a:xfrm>
          <a:prstGeom prst="rect">
            <a:avLst/>
          </a:prstGeom>
        </p:spPr>
      </p:pic>
      <p:pic>
        <p:nvPicPr>
          <p:cNvPr id="9" name="Immagine 8">
            <a:extLst>
              <a:ext uri="{FF2B5EF4-FFF2-40B4-BE49-F238E27FC236}">
                <a16:creationId xmlns:a16="http://schemas.microsoft.com/office/drawing/2014/main" id="{2F3A8BC6-B80A-80B9-7264-D3CF543F001A}"/>
              </a:ext>
            </a:extLst>
          </p:cNvPr>
          <p:cNvPicPr>
            <a:picLocks noChangeAspect="1"/>
          </p:cNvPicPr>
          <p:nvPr/>
        </p:nvPicPr>
        <p:blipFill>
          <a:blip r:embed="rId3"/>
          <a:stretch>
            <a:fillRect/>
          </a:stretch>
        </p:blipFill>
        <p:spPr>
          <a:xfrm>
            <a:off x="1638046" y="3561091"/>
            <a:ext cx="5801041" cy="1744154"/>
          </a:xfrm>
          <a:prstGeom prst="rect">
            <a:avLst/>
          </a:prstGeom>
        </p:spPr>
      </p:pic>
    </p:spTree>
    <p:extLst>
      <p:ext uri="{BB962C8B-B14F-4D97-AF65-F5344CB8AC3E}">
        <p14:creationId xmlns:p14="http://schemas.microsoft.com/office/powerpoint/2010/main" val="13366837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Termodinamica</a:t>
            </a:r>
          </a:p>
        </p:txBody>
      </p:sp>
      <p:pic>
        <p:nvPicPr>
          <p:cNvPr id="5" name="Immagine 4">
            <a:extLst>
              <a:ext uri="{FF2B5EF4-FFF2-40B4-BE49-F238E27FC236}">
                <a16:creationId xmlns:a16="http://schemas.microsoft.com/office/drawing/2014/main" id="{FA790315-450C-E467-2FF2-874678BF5FF7}"/>
              </a:ext>
            </a:extLst>
          </p:cNvPr>
          <p:cNvPicPr>
            <a:picLocks noChangeAspect="1"/>
          </p:cNvPicPr>
          <p:nvPr/>
        </p:nvPicPr>
        <p:blipFill>
          <a:blip r:embed="rId2"/>
          <a:stretch>
            <a:fillRect/>
          </a:stretch>
        </p:blipFill>
        <p:spPr>
          <a:xfrm>
            <a:off x="1041246" y="1386184"/>
            <a:ext cx="7061507" cy="4624480"/>
          </a:xfrm>
          <a:prstGeom prst="rect">
            <a:avLst/>
          </a:prstGeom>
        </p:spPr>
      </p:pic>
    </p:spTree>
    <p:extLst>
      <p:ext uri="{BB962C8B-B14F-4D97-AF65-F5344CB8AC3E}">
        <p14:creationId xmlns:p14="http://schemas.microsoft.com/office/powerpoint/2010/main" val="22830720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Termodinamica</a:t>
            </a:r>
          </a:p>
        </p:txBody>
      </p:sp>
      <p:pic>
        <p:nvPicPr>
          <p:cNvPr id="3" name="Immagine 2" descr="Immagine che contiene testo, schermata, Carattere, numero&#10;&#10;Descrizione generata automaticamente">
            <a:extLst>
              <a:ext uri="{FF2B5EF4-FFF2-40B4-BE49-F238E27FC236}">
                <a16:creationId xmlns:a16="http://schemas.microsoft.com/office/drawing/2014/main" id="{81397973-3003-26ED-D8F6-3DFC6FDC3D93}"/>
              </a:ext>
            </a:extLst>
          </p:cNvPr>
          <p:cNvPicPr>
            <a:picLocks noChangeAspect="1"/>
          </p:cNvPicPr>
          <p:nvPr/>
        </p:nvPicPr>
        <p:blipFill>
          <a:blip r:embed="rId2"/>
          <a:stretch>
            <a:fillRect/>
          </a:stretch>
        </p:blipFill>
        <p:spPr>
          <a:xfrm>
            <a:off x="1298531" y="1618405"/>
            <a:ext cx="6361726" cy="4004604"/>
          </a:xfrm>
          <a:prstGeom prst="rect">
            <a:avLst/>
          </a:prstGeom>
        </p:spPr>
      </p:pic>
    </p:spTree>
    <p:extLst>
      <p:ext uri="{BB962C8B-B14F-4D97-AF65-F5344CB8AC3E}">
        <p14:creationId xmlns:p14="http://schemas.microsoft.com/office/powerpoint/2010/main" val="4631687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Termodinamica</a:t>
            </a:r>
          </a:p>
        </p:txBody>
      </p:sp>
      <p:pic>
        <p:nvPicPr>
          <p:cNvPr id="4" name="Immagine 3">
            <a:extLst>
              <a:ext uri="{FF2B5EF4-FFF2-40B4-BE49-F238E27FC236}">
                <a16:creationId xmlns:a16="http://schemas.microsoft.com/office/drawing/2014/main" id="{1656B555-7F86-206A-6D4E-61394D262D94}"/>
              </a:ext>
            </a:extLst>
          </p:cNvPr>
          <p:cNvPicPr>
            <a:picLocks noChangeAspect="1"/>
          </p:cNvPicPr>
          <p:nvPr/>
        </p:nvPicPr>
        <p:blipFill>
          <a:blip r:embed="rId2"/>
          <a:stretch>
            <a:fillRect/>
          </a:stretch>
        </p:blipFill>
        <p:spPr>
          <a:xfrm>
            <a:off x="1455150" y="1695300"/>
            <a:ext cx="6233700" cy="3467400"/>
          </a:xfrm>
          <a:prstGeom prst="rect">
            <a:avLst/>
          </a:prstGeom>
        </p:spPr>
      </p:pic>
    </p:spTree>
    <p:extLst>
      <p:ext uri="{BB962C8B-B14F-4D97-AF65-F5344CB8AC3E}">
        <p14:creationId xmlns:p14="http://schemas.microsoft.com/office/powerpoint/2010/main" val="36807371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Termodinamica</a:t>
            </a:r>
          </a:p>
        </p:txBody>
      </p:sp>
      <p:pic>
        <p:nvPicPr>
          <p:cNvPr id="5" name="Immagine 4">
            <a:extLst>
              <a:ext uri="{FF2B5EF4-FFF2-40B4-BE49-F238E27FC236}">
                <a16:creationId xmlns:a16="http://schemas.microsoft.com/office/drawing/2014/main" id="{D73044EA-F444-E674-81EB-AA803F88D2A2}"/>
              </a:ext>
            </a:extLst>
          </p:cNvPr>
          <p:cNvPicPr>
            <a:picLocks noChangeAspect="1"/>
          </p:cNvPicPr>
          <p:nvPr/>
        </p:nvPicPr>
        <p:blipFill>
          <a:blip r:embed="rId2"/>
          <a:stretch>
            <a:fillRect/>
          </a:stretch>
        </p:blipFill>
        <p:spPr>
          <a:xfrm>
            <a:off x="1041246" y="1384280"/>
            <a:ext cx="7061507" cy="4548958"/>
          </a:xfrm>
          <a:prstGeom prst="rect">
            <a:avLst/>
          </a:prstGeom>
        </p:spPr>
      </p:pic>
    </p:spTree>
    <p:extLst>
      <p:ext uri="{BB962C8B-B14F-4D97-AF65-F5344CB8AC3E}">
        <p14:creationId xmlns:p14="http://schemas.microsoft.com/office/powerpoint/2010/main" val="17657679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Termodinamica</a:t>
            </a:r>
          </a:p>
        </p:txBody>
      </p:sp>
      <p:pic>
        <p:nvPicPr>
          <p:cNvPr id="4" name="Immagine 3">
            <a:extLst>
              <a:ext uri="{FF2B5EF4-FFF2-40B4-BE49-F238E27FC236}">
                <a16:creationId xmlns:a16="http://schemas.microsoft.com/office/drawing/2014/main" id="{A2E070E2-5C9E-48BF-6D3A-456519D1FDEC}"/>
              </a:ext>
            </a:extLst>
          </p:cNvPr>
          <p:cNvPicPr>
            <a:picLocks noChangeAspect="1"/>
          </p:cNvPicPr>
          <p:nvPr/>
        </p:nvPicPr>
        <p:blipFill>
          <a:blip r:embed="rId2"/>
          <a:stretch>
            <a:fillRect/>
          </a:stretch>
        </p:blipFill>
        <p:spPr>
          <a:xfrm>
            <a:off x="944565" y="2400211"/>
            <a:ext cx="7254869" cy="2057578"/>
          </a:xfrm>
          <a:prstGeom prst="rect">
            <a:avLst/>
          </a:prstGeom>
        </p:spPr>
      </p:pic>
    </p:spTree>
    <p:extLst>
      <p:ext uri="{BB962C8B-B14F-4D97-AF65-F5344CB8AC3E}">
        <p14:creationId xmlns:p14="http://schemas.microsoft.com/office/powerpoint/2010/main" val="11483891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Leggi della termodinamica</a:t>
            </a:r>
          </a:p>
        </p:txBody>
      </p:sp>
      <p:pic>
        <p:nvPicPr>
          <p:cNvPr id="7" name="Immagine 6">
            <a:extLst>
              <a:ext uri="{FF2B5EF4-FFF2-40B4-BE49-F238E27FC236}">
                <a16:creationId xmlns:a16="http://schemas.microsoft.com/office/drawing/2014/main" id="{24A463E0-7C51-2A7A-68EB-ED89780CF0AA}"/>
              </a:ext>
            </a:extLst>
          </p:cNvPr>
          <p:cNvPicPr>
            <a:picLocks noChangeAspect="1"/>
          </p:cNvPicPr>
          <p:nvPr/>
        </p:nvPicPr>
        <p:blipFill>
          <a:blip r:embed="rId2"/>
          <a:stretch>
            <a:fillRect/>
          </a:stretch>
        </p:blipFill>
        <p:spPr>
          <a:xfrm>
            <a:off x="1350976" y="1526516"/>
            <a:ext cx="5941715" cy="880254"/>
          </a:xfrm>
          <a:prstGeom prst="rect">
            <a:avLst/>
          </a:prstGeom>
        </p:spPr>
      </p:pic>
      <p:sp>
        <p:nvSpPr>
          <p:cNvPr id="8" name="CasellaDiTesto 7">
            <a:extLst>
              <a:ext uri="{FF2B5EF4-FFF2-40B4-BE49-F238E27FC236}">
                <a16:creationId xmlns:a16="http://schemas.microsoft.com/office/drawing/2014/main" id="{4914061E-3914-495C-AF91-1FA2FA834B9F}"/>
              </a:ext>
            </a:extLst>
          </p:cNvPr>
          <p:cNvSpPr txBox="1"/>
          <p:nvPr/>
        </p:nvSpPr>
        <p:spPr>
          <a:xfrm>
            <a:off x="513272" y="2905125"/>
            <a:ext cx="7962181" cy="1367234"/>
          </a:xfrm>
          <a:prstGeom prst="rect">
            <a:avLst/>
          </a:prstGeom>
          <a:noFill/>
        </p:spPr>
        <p:txBody>
          <a:bodyPr wrap="square" rtlCol="0">
            <a:spAutoFit/>
          </a:bodyPr>
          <a:lstStyle/>
          <a:p>
            <a:pPr>
              <a:lnSpc>
                <a:spcPct val="107000"/>
              </a:lnSpc>
              <a:spcAft>
                <a:spcPts val="800"/>
              </a:spcAft>
            </a:pP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Secondo il </a:t>
            </a:r>
            <a:r>
              <a:rPr lang="it-IT" sz="1800" b="1" kern="100" dirty="0">
                <a:effectLst/>
                <a:latin typeface="Calibri" panose="020F0502020204030204" pitchFamily="34" charset="0"/>
                <a:ea typeface="Calibri" panose="020F0502020204030204" pitchFamily="34" charset="0"/>
                <a:cs typeface="Times New Roman" panose="02020603050405020304" pitchFamily="18" charset="0"/>
              </a:rPr>
              <a:t>primo principio della termodinamica</a:t>
            </a: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 il calore è una forma di energia che si trasferisce da un corpo ad un altro se si ha differenza di temperatura. </a:t>
            </a:r>
          </a:p>
          <a:p>
            <a:pPr>
              <a:lnSpc>
                <a:spcPct val="107000"/>
              </a:lnSpc>
              <a:spcAft>
                <a:spcPts val="800"/>
              </a:spcAft>
            </a:pPr>
            <a:r>
              <a:rPr lang="it-IT" kern="100" dirty="0">
                <a:latin typeface="Calibri" panose="020F0502020204030204" pitchFamily="34" charset="0"/>
                <a:ea typeface="Calibri" panose="020F0502020204030204" pitchFamily="34" charset="0"/>
                <a:cs typeface="Times New Roman" panose="02020603050405020304" pitchFamily="18" charset="0"/>
              </a:rPr>
              <a:t>«L</a:t>
            </a:r>
            <a:r>
              <a:rPr lang="it-IT" dirty="0"/>
              <a:t>'energia può essere convertita da una forma in un'altra ma non può essere né creata né distrutta»</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073410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Leggi della termodinamica</a:t>
            </a:r>
          </a:p>
        </p:txBody>
      </p:sp>
      <p:pic>
        <p:nvPicPr>
          <p:cNvPr id="3" name="Immagine 2" descr="Immagine che contiene testo, Carattere, schermata&#10;&#10;Descrizione generata automaticamente">
            <a:extLst>
              <a:ext uri="{FF2B5EF4-FFF2-40B4-BE49-F238E27FC236}">
                <a16:creationId xmlns:a16="http://schemas.microsoft.com/office/drawing/2014/main" id="{259CB28D-A07E-17AF-F003-4BC6BD7053F8}"/>
              </a:ext>
            </a:extLst>
          </p:cNvPr>
          <p:cNvPicPr>
            <a:picLocks noChangeAspect="1"/>
          </p:cNvPicPr>
          <p:nvPr/>
        </p:nvPicPr>
        <p:blipFill>
          <a:blip r:embed="rId2"/>
          <a:stretch>
            <a:fillRect/>
          </a:stretch>
        </p:blipFill>
        <p:spPr>
          <a:xfrm>
            <a:off x="2489441" y="2514402"/>
            <a:ext cx="4165117" cy="1829196"/>
          </a:xfrm>
          <a:prstGeom prst="rect">
            <a:avLst/>
          </a:prstGeom>
        </p:spPr>
      </p:pic>
    </p:spTree>
    <p:extLst>
      <p:ext uri="{BB962C8B-B14F-4D97-AF65-F5344CB8AC3E}">
        <p14:creationId xmlns:p14="http://schemas.microsoft.com/office/powerpoint/2010/main" val="2933461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Leggi della termodinamica</a:t>
            </a:r>
          </a:p>
        </p:txBody>
      </p:sp>
      <p:pic>
        <p:nvPicPr>
          <p:cNvPr id="4" name="Immagine 3" descr="Immagine che contiene testo, schermata, cartone animato&#10;&#10;Descrizione generata automaticamente">
            <a:extLst>
              <a:ext uri="{FF2B5EF4-FFF2-40B4-BE49-F238E27FC236}">
                <a16:creationId xmlns:a16="http://schemas.microsoft.com/office/drawing/2014/main" id="{4111CAD6-0323-5654-C34B-15F4654D463D}"/>
              </a:ext>
            </a:extLst>
          </p:cNvPr>
          <p:cNvPicPr>
            <a:picLocks noChangeAspect="1"/>
          </p:cNvPicPr>
          <p:nvPr/>
        </p:nvPicPr>
        <p:blipFill>
          <a:blip r:embed="rId2"/>
          <a:stretch>
            <a:fillRect/>
          </a:stretch>
        </p:blipFill>
        <p:spPr>
          <a:xfrm>
            <a:off x="2515387" y="1411041"/>
            <a:ext cx="4502988" cy="4480717"/>
          </a:xfrm>
          <a:prstGeom prst="rect">
            <a:avLst/>
          </a:prstGeom>
        </p:spPr>
      </p:pic>
    </p:spTree>
    <p:extLst>
      <p:ext uri="{BB962C8B-B14F-4D97-AF65-F5344CB8AC3E}">
        <p14:creationId xmlns:p14="http://schemas.microsoft.com/office/powerpoint/2010/main" val="26879060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Leggi della termodinamica</a:t>
            </a:r>
          </a:p>
        </p:txBody>
      </p:sp>
      <p:pic>
        <p:nvPicPr>
          <p:cNvPr id="3" name="Immagine 2" descr="Immagine che contiene testo, schermata, Carattere&#10;&#10;Descrizione generata automaticamente">
            <a:extLst>
              <a:ext uri="{FF2B5EF4-FFF2-40B4-BE49-F238E27FC236}">
                <a16:creationId xmlns:a16="http://schemas.microsoft.com/office/drawing/2014/main" id="{3387665D-75F2-A75E-4AB8-765F9CE6367E}"/>
              </a:ext>
            </a:extLst>
          </p:cNvPr>
          <p:cNvPicPr>
            <a:picLocks noChangeAspect="1"/>
          </p:cNvPicPr>
          <p:nvPr/>
        </p:nvPicPr>
        <p:blipFill>
          <a:blip r:embed="rId2"/>
          <a:stretch>
            <a:fillRect/>
          </a:stretch>
        </p:blipFill>
        <p:spPr>
          <a:xfrm>
            <a:off x="2126411" y="1401637"/>
            <a:ext cx="4628072" cy="4628072"/>
          </a:xfrm>
          <a:prstGeom prst="rect">
            <a:avLst/>
          </a:prstGeom>
        </p:spPr>
      </p:pic>
    </p:spTree>
    <p:extLst>
      <p:ext uri="{BB962C8B-B14F-4D97-AF65-F5344CB8AC3E}">
        <p14:creationId xmlns:p14="http://schemas.microsoft.com/office/powerpoint/2010/main" val="3131289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Leggi della termodinamica</a:t>
            </a:r>
          </a:p>
        </p:txBody>
      </p:sp>
      <p:pic>
        <p:nvPicPr>
          <p:cNvPr id="4" name="Immagine 3" descr="Immagine che contiene testo, schermata, Carattere&#10;&#10;Descrizione generata automaticamente">
            <a:extLst>
              <a:ext uri="{FF2B5EF4-FFF2-40B4-BE49-F238E27FC236}">
                <a16:creationId xmlns:a16="http://schemas.microsoft.com/office/drawing/2014/main" id="{07FEF024-028B-1868-3264-55C7BB7B658B}"/>
              </a:ext>
            </a:extLst>
          </p:cNvPr>
          <p:cNvPicPr>
            <a:picLocks noChangeAspect="1"/>
          </p:cNvPicPr>
          <p:nvPr/>
        </p:nvPicPr>
        <p:blipFill>
          <a:blip r:embed="rId2"/>
          <a:stretch>
            <a:fillRect/>
          </a:stretch>
        </p:blipFill>
        <p:spPr>
          <a:xfrm>
            <a:off x="1967409" y="1530467"/>
            <a:ext cx="5209182" cy="4007690"/>
          </a:xfrm>
          <a:prstGeom prst="rect">
            <a:avLst/>
          </a:prstGeom>
        </p:spPr>
      </p:pic>
    </p:spTree>
    <p:extLst>
      <p:ext uri="{BB962C8B-B14F-4D97-AF65-F5344CB8AC3E}">
        <p14:creationId xmlns:p14="http://schemas.microsoft.com/office/powerpoint/2010/main" val="89619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Esercizi energia (2) </a:t>
            </a:r>
          </a:p>
        </p:txBody>
      </p:sp>
      <p:pic>
        <p:nvPicPr>
          <p:cNvPr id="4" name="Immagine 3">
            <a:extLst>
              <a:ext uri="{FF2B5EF4-FFF2-40B4-BE49-F238E27FC236}">
                <a16:creationId xmlns:a16="http://schemas.microsoft.com/office/drawing/2014/main" id="{8DD2984B-4E32-E83B-E6EA-0C0DFDA6D31B}"/>
              </a:ext>
            </a:extLst>
          </p:cNvPr>
          <p:cNvPicPr>
            <a:picLocks noChangeAspect="1"/>
          </p:cNvPicPr>
          <p:nvPr/>
        </p:nvPicPr>
        <p:blipFill>
          <a:blip r:embed="rId2"/>
          <a:stretch>
            <a:fillRect/>
          </a:stretch>
        </p:blipFill>
        <p:spPr>
          <a:xfrm>
            <a:off x="1582276" y="1242913"/>
            <a:ext cx="5979447" cy="1522471"/>
          </a:xfrm>
          <a:prstGeom prst="rect">
            <a:avLst/>
          </a:prstGeom>
        </p:spPr>
      </p:pic>
      <p:pic>
        <p:nvPicPr>
          <p:cNvPr id="6" name="Immagine 5">
            <a:extLst>
              <a:ext uri="{FF2B5EF4-FFF2-40B4-BE49-F238E27FC236}">
                <a16:creationId xmlns:a16="http://schemas.microsoft.com/office/drawing/2014/main" id="{EF75CF7A-06B1-0470-0993-7E3F35FE6ED8}"/>
              </a:ext>
            </a:extLst>
          </p:cNvPr>
          <p:cNvPicPr>
            <a:picLocks noChangeAspect="1"/>
          </p:cNvPicPr>
          <p:nvPr/>
        </p:nvPicPr>
        <p:blipFill>
          <a:blip r:embed="rId3"/>
          <a:stretch>
            <a:fillRect/>
          </a:stretch>
        </p:blipFill>
        <p:spPr>
          <a:xfrm>
            <a:off x="1582276" y="2911199"/>
            <a:ext cx="5979448" cy="3286816"/>
          </a:xfrm>
          <a:prstGeom prst="rect">
            <a:avLst/>
          </a:prstGeom>
        </p:spPr>
      </p:pic>
    </p:spTree>
    <p:extLst>
      <p:ext uri="{BB962C8B-B14F-4D97-AF65-F5344CB8AC3E}">
        <p14:creationId xmlns:p14="http://schemas.microsoft.com/office/powerpoint/2010/main" val="33200758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Leggi della termodinamica</a:t>
            </a:r>
          </a:p>
        </p:txBody>
      </p:sp>
      <p:pic>
        <p:nvPicPr>
          <p:cNvPr id="5" name="Immagine 4">
            <a:extLst>
              <a:ext uri="{FF2B5EF4-FFF2-40B4-BE49-F238E27FC236}">
                <a16:creationId xmlns:a16="http://schemas.microsoft.com/office/drawing/2014/main" id="{87B06174-D710-D5DA-2EEA-98852F91CB41}"/>
              </a:ext>
            </a:extLst>
          </p:cNvPr>
          <p:cNvPicPr>
            <a:picLocks noChangeAspect="1"/>
          </p:cNvPicPr>
          <p:nvPr/>
        </p:nvPicPr>
        <p:blipFill>
          <a:blip r:embed="rId2"/>
          <a:stretch>
            <a:fillRect/>
          </a:stretch>
        </p:blipFill>
        <p:spPr>
          <a:xfrm>
            <a:off x="1173766" y="1485212"/>
            <a:ext cx="6675698" cy="937341"/>
          </a:xfrm>
          <a:prstGeom prst="rect">
            <a:avLst/>
          </a:prstGeom>
        </p:spPr>
      </p:pic>
      <p:pic>
        <p:nvPicPr>
          <p:cNvPr id="7" name="Immagine 6">
            <a:extLst>
              <a:ext uri="{FF2B5EF4-FFF2-40B4-BE49-F238E27FC236}">
                <a16:creationId xmlns:a16="http://schemas.microsoft.com/office/drawing/2014/main" id="{3CE8EB3E-2D31-591B-87CF-266F2D9D5D1D}"/>
              </a:ext>
            </a:extLst>
          </p:cNvPr>
          <p:cNvPicPr>
            <a:picLocks noChangeAspect="1"/>
          </p:cNvPicPr>
          <p:nvPr/>
        </p:nvPicPr>
        <p:blipFill>
          <a:blip r:embed="rId3"/>
          <a:stretch>
            <a:fillRect/>
          </a:stretch>
        </p:blipFill>
        <p:spPr>
          <a:xfrm>
            <a:off x="1173766" y="2941797"/>
            <a:ext cx="6805250" cy="2430991"/>
          </a:xfrm>
          <a:prstGeom prst="rect">
            <a:avLst/>
          </a:prstGeom>
        </p:spPr>
      </p:pic>
      <p:cxnSp>
        <p:nvCxnSpPr>
          <p:cNvPr id="9" name="Connettore 2 8">
            <a:extLst>
              <a:ext uri="{FF2B5EF4-FFF2-40B4-BE49-F238E27FC236}">
                <a16:creationId xmlns:a16="http://schemas.microsoft.com/office/drawing/2014/main" id="{629ED97F-4263-91BC-D74D-AE8378AA6C79}"/>
              </a:ext>
            </a:extLst>
          </p:cNvPr>
          <p:cNvCxnSpPr/>
          <p:nvPr/>
        </p:nvCxnSpPr>
        <p:spPr>
          <a:xfrm>
            <a:off x="4511615" y="2277374"/>
            <a:ext cx="0" cy="681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4341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Leggi della termodinamica</a:t>
            </a:r>
          </a:p>
        </p:txBody>
      </p:sp>
      <p:pic>
        <p:nvPicPr>
          <p:cNvPr id="4" name="Immagine 3">
            <a:extLst>
              <a:ext uri="{FF2B5EF4-FFF2-40B4-BE49-F238E27FC236}">
                <a16:creationId xmlns:a16="http://schemas.microsoft.com/office/drawing/2014/main" id="{A42EBE64-DBB6-E5B1-C75E-F9E88B6E9414}"/>
              </a:ext>
            </a:extLst>
          </p:cNvPr>
          <p:cNvPicPr>
            <a:picLocks noChangeAspect="1"/>
          </p:cNvPicPr>
          <p:nvPr/>
        </p:nvPicPr>
        <p:blipFill>
          <a:blip r:embed="rId2"/>
          <a:stretch>
            <a:fillRect/>
          </a:stretch>
        </p:blipFill>
        <p:spPr>
          <a:xfrm>
            <a:off x="1710442" y="1521726"/>
            <a:ext cx="5723116" cy="4366638"/>
          </a:xfrm>
          <a:prstGeom prst="rect">
            <a:avLst/>
          </a:prstGeom>
        </p:spPr>
      </p:pic>
    </p:spTree>
    <p:extLst>
      <p:ext uri="{BB962C8B-B14F-4D97-AF65-F5344CB8AC3E}">
        <p14:creationId xmlns:p14="http://schemas.microsoft.com/office/powerpoint/2010/main" val="339487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Esercizi energia (3) </a:t>
            </a:r>
          </a:p>
        </p:txBody>
      </p:sp>
      <p:pic>
        <p:nvPicPr>
          <p:cNvPr id="5" name="Immagine 4">
            <a:extLst>
              <a:ext uri="{FF2B5EF4-FFF2-40B4-BE49-F238E27FC236}">
                <a16:creationId xmlns:a16="http://schemas.microsoft.com/office/drawing/2014/main" id="{78336EA2-F14A-A9AD-8875-3A9816582A4A}"/>
              </a:ext>
            </a:extLst>
          </p:cNvPr>
          <p:cNvPicPr>
            <a:picLocks noChangeAspect="1"/>
          </p:cNvPicPr>
          <p:nvPr/>
        </p:nvPicPr>
        <p:blipFill>
          <a:blip r:embed="rId2"/>
          <a:stretch>
            <a:fillRect/>
          </a:stretch>
        </p:blipFill>
        <p:spPr>
          <a:xfrm>
            <a:off x="1554218" y="1798178"/>
            <a:ext cx="6035563" cy="3261643"/>
          </a:xfrm>
          <a:prstGeom prst="rect">
            <a:avLst/>
          </a:prstGeom>
        </p:spPr>
      </p:pic>
    </p:spTree>
    <p:extLst>
      <p:ext uri="{BB962C8B-B14F-4D97-AF65-F5344CB8AC3E}">
        <p14:creationId xmlns:p14="http://schemas.microsoft.com/office/powerpoint/2010/main" val="3917783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41D5-7C6B-45F6-9B01-BE455CD8AD0B}"/>
              </a:ext>
            </a:extLst>
          </p:cNvPr>
          <p:cNvSpPr>
            <a:spLocks noGrp="1"/>
          </p:cNvSpPr>
          <p:nvPr>
            <p:ph type="title"/>
          </p:nvPr>
        </p:nvSpPr>
        <p:spPr>
          <a:xfrm>
            <a:off x="0" y="0"/>
            <a:ext cx="7061507" cy="1114425"/>
          </a:xfrm>
        </p:spPr>
        <p:txBody>
          <a:bodyPr>
            <a:normAutofit/>
          </a:bodyPr>
          <a:lstStyle/>
          <a:p>
            <a:r>
              <a:rPr lang="en-US" dirty="0"/>
              <a:t>Esercizi energia (3) </a:t>
            </a:r>
          </a:p>
        </p:txBody>
      </p:sp>
      <p:pic>
        <p:nvPicPr>
          <p:cNvPr id="4" name="Immagine 3">
            <a:extLst>
              <a:ext uri="{FF2B5EF4-FFF2-40B4-BE49-F238E27FC236}">
                <a16:creationId xmlns:a16="http://schemas.microsoft.com/office/drawing/2014/main" id="{FC440ECB-0AE7-3831-C286-F09B96589198}"/>
              </a:ext>
            </a:extLst>
          </p:cNvPr>
          <p:cNvPicPr>
            <a:picLocks noChangeAspect="1"/>
          </p:cNvPicPr>
          <p:nvPr/>
        </p:nvPicPr>
        <p:blipFill>
          <a:blip r:embed="rId2"/>
          <a:stretch>
            <a:fillRect/>
          </a:stretch>
        </p:blipFill>
        <p:spPr>
          <a:xfrm>
            <a:off x="2632542" y="1500973"/>
            <a:ext cx="3878916" cy="3856054"/>
          </a:xfrm>
          <a:prstGeom prst="rect">
            <a:avLst/>
          </a:prstGeom>
        </p:spPr>
      </p:pic>
    </p:spTree>
    <p:extLst>
      <p:ext uri="{BB962C8B-B14F-4D97-AF65-F5344CB8AC3E}">
        <p14:creationId xmlns:p14="http://schemas.microsoft.com/office/powerpoint/2010/main" val="3584275756"/>
      </p:ext>
    </p:extLst>
  </p:cSld>
  <p:clrMapOvr>
    <a:masterClrMapping/>
  </p:clrMapOvr>
</p:sld>
</file>

<file path=ppt/theme/theme1.xml><?xml version="1.0" encoding="utf-8"?>
<a:theme xmlns:a="http://schemas.openxmlformats.org/drawingml/2006/main" name="Tema di Offic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C394C5E9-82DC-452E-B7FD-77FCE5FF5E70}" vid="{C8D4F75B-C418-4F95-AEEC-0DB19F570C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 UNIPD</Template>
  <TotalTime>0</TotalTime>
  <Words>672</Words>
  <Application>Microsoft Office PowerPoint</Application>
  <PresentationFormat>Presentazione su schermo (4:3)</PresentationFormat>
  <Paragraphs>98</Paragraphs>
  <Slides>71</Slides>
  <Notes>0</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71</vt:i4>
      </vt:variant>
    </vt:vector>
  </HeadingPairs>
  <TitlesOfParts>
    <vt:vector size="76" baseType="lpstr">
      <vt:lpstr>Arial</vt:lpstr>
      <vt:lpstr>Calibri</vt:lpstr>
      <vt:lpstr>Calibri Light</vt:lpstr>
      <vt:lpstr>Cambria Math</vt:lpstr>
      <vt:lpstr>Tema di Office</vt:lpstr>
      <vt:lpstr>Fisica</vt:lpstr>
      <vt:lpstr>Esercizi energia (1) </vt:lpstr>
      <vt:lpstr>Esercizi energia (1) </vt:lpstr>
      <vt:lpstr>Esercizi energia (1) </vt:lpstr>
      <vt:lpstr>Esercizi energia (2) </vt:lpstr>
      <vt:lpstr>Esercizi energia (2) </vt:lpstr>
      <vt:lpstr>Esercizi energia (2) </vt:lpstr>
      <vt:lpstr>Esercizi energia (3) </vt:lpstr>
      <vt:lpstr>Esercizi energia (3) </vt:lpstr>
      <vt:lpstr>Esercizi energia (4) </vt:lpstr>
      <vt:lpstr>Esercizi energia (4) </vt:lpstr>
      <vt:lpstr>Esercizi lavoro (1) </vt:lpstr>
      <vt:lpstr>Esercizi lavoro (1) </vt:lpstr>
      <vt:lpstr>Esercizi lavoro (2) </vt:lpstr>
      <vt:lpstr>Esercizi lavoro (2) </vt:lpstr>
      <vt:lpstr>Esercizi lavoro (3) </vt:lpstr>
      <vt:lpstr>Esercizi lavoro (3) </vt:lpstr>
      <vt:lpstr>Esercizi lavoro (3) </vt:lpstr>
      <vt:lpstr>Esercizi lavoro (3) </vt:lpstr>
      <vt:lpstr>Esercizi forze apparenti (1) </vt:lpstr>
      <vt:lpstr>Esercizi forze apparenti (1) </vt:lpstr>
      <vt:lpstr>Esercizi forze apparenti (1) </vt:lpstr>
      <vt:lpstr>Esercizi forze apparenti (1) </vt:lpstr>
      <vt:lpstr>Esercizi forze apparenti (2) </vt:lpstr>
      <vt:lpstr>Esercizi forze apparenti (2) </vt:lpstr>
      <vt:lpstr>Esercizi forze apparenti (2) </vt:lpstr>
      <vt:lpstr>Equilibrio dei fluidi </vt:lpstr>
      <vt:lpstr>Equilibrio dei fluidi </vt:lpstr>
      <vt:lpstr>Equilibrio dei fluidi </vt:lpstr>
      <vt:lpstr>Equilibrio dei fluidi </vt:lpstr>
      <vt:lpstr>Equilibrio dei fluidi </vt:lpstr>
      <vt:lpstr>Legge di Stevino</vt:lpstr>
      <vt:lpstr>Legge di Stevino</vt:lpstr>
      <vt:lpstr>Vasi comunicanti</vt:lpstr>
      <vt:lpstr>Legge di Stevino</vt:lpstr>
      <vt:lpstr>Equilibrio dei fluidi </vt:lpstr>
      <vt:lpstr>Equilibrio dei fluidi </vt:lpstr>
      <vt:lpstr>Legge di Pascal</vt:lpstr>
      <vt:lpstr>Legge di Pascal</vt:lpstr>
      <vt:lpstr>Legge di Pascal</vt:lpstr>
      <vt:lpstr>Equilibrio idrostatico</vt:lpstr>
      <vt:lpstr>Torchio idraulico</vt:lpstr>
      <vt:lpstr>Torchio idraulico</vt:lpstr>
      <vt:lpstr>Legge di Archimede</vt:lpstr>
      <vt:lpstr>Legge di Archimede</vt:lpstr>
      <vt:lpstr>Legge di Archimede</vt:lpstr>
      <vt:lpstr>Legge di Archimede</vt:lpstr>
      <vt:lpstr>Legge di Archimede</vt:lpstr>
      <vt:lpstr>Legge di Archimede</vt:lpstr>
      <vt:lpstr>Esercizi di riassunto (1)</vt:lpstr>
      <vt:lpstr>Esercizi di riassunto (1)</vt:lpstr>
      <vt:lpstr>Esercizi di riassunto (1)</vt:lpstr>
      <vt:lpstr>Esercizi di riassunto (2)</vt:lpstr>
      <vt:lpstr>Esercizi di riassunto (2)</vt:lpstr>
      <vt:lpstr>Esercizi di riassunto (2)</vt:lpstr>
      <vt:lpstr>Esercizi di riassunto (3)</vt:lpstr>
      <vt:lpstr>Esercizi di riassunto (3)</vt:lpstr>
      <vt:lpstr>Termodinamica</vt:lpstr>
      <vt:lpstr>Termodinamica</vt:lpstr>
      <vt:lpstr>Termodinamica</vt:lpstr>
      <vt:lpstr>Termodinamica</vt:lpstr>
      <vt:lpstr>Termodinamica</vt:lpstr>
      <vt:lpstr>Termodinamica</vt:lpstr>
      <vt:lpstr>Termodinamica</vt:lpstr>
      <vt:lpstr>Leggi della termodinamica</vt:lpstr>
      <vt:lpstr>Leggi della termodinamica</vt:lpstr>
      <vt:lpstr>Leggi della termodinamica</vt:lpstr>
      <vt:lpstr>Leggi della termodinamica</vt:lpstr>
      <vt:lpstr>Leggi della termodinamica</vt:lpstr>
      <vt:lpstr>Leggi della termodinamica</vt:lpstr>
      <vt:lpstr>Leggi della termodinamica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Fisica</dc:title>
  <dc:creator>Rovesti Gabriel</dc:creator>
  <cp:lastModifiedBy>Rovesti Gabriel</cp:lastModifiedBy>
  <cp:revision>107</cp:revision>
  <dcterms:created xsi:type="dcterms:W3CDTF">2023-07-29T07:13:45Z</dcterms:created>
  <dcterms:modified xsi:type="dcterms:W3CDTF">2023-08-20T08:34:07Z</dcterms:modified>
</cp:coreProperties>
</file>